
<file path=[Content_Types].xml><?xml version="1.0" encoding="utf-8"?>
<Types xmlns="http://schemas.openxmlformats.org/package/2006/content-types">
  <Default Extension="crdownload" ContentType="image/png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60" r:id="rId1"/>
    <p:sldMasterId id="2147483679" r:id="rId2"/>
  </p:sldMasterIdLst>
  <p:notesMasterIdLst>
    <p:notesMasterId r:id="rId65"/>
  </p:notesMasterIdLst>
  <p:sldIdLst>
    <p:sldId id="257" r:id="rId3"/>
    <p:sldId id="410" r:id="rId4"/>
    <p:sldId id="417" r:id="rId5"/>
    <p:sldId id="411" r:id="rId6"/>
    <p:sldId id="381" r:id="rId7"/>
    <p:sldId id="418" r:id="rId8"/>
    <p:sldId id="419" r:id="rId9"/>
    <p:sldId id="412" r:id="rId10"/>
    <p:sldId id="414" r:id="rId11"/>
    <p:sldId id="413" r:id="rId12"/>
    <p:sldId id="415" r:id="rId13"/>
    <p:sldId id="388" r:id="rId14"/>
    <p:sldId id="420" r:id="rId15"/>
    <p:sldId id="421" r:id="rId16"/>
    <p:sldId id="422" r:id="rId17"/>
    <p:sldId id="423" r:id="rId18"/>
    <p:sldId id="424" r:id="rId19"/>
    <p:sldId id="396" r:id="rId20"/>
    <p:sldId id="425" r:id="rId21"/>
    <p:sldId id="426" r:id="rId22"/>
    <p:sldId id="427" r:id="rId23"/>
    <p:sldId id="428" r:id="rId24"/>
    <p:sldId id="429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7" r:id="rId40"/>
    <p:sldId id="448" r:id="rId41"/>
    <p:sldId id="449" r:id="rId42"/>
    <p:sldId id="450" r:id="rId43"/>
    <p:sldId id="451" r:id="rId44"/>
    <p:sldId id="452" r:id="rId45"/>
    <p:sldId id="454" r:id="rId46"/>
    <p:sldId id="453" r:id="rId47"/>
    <p:sldId id="455" r:id="rId48"/>
    <p:sldId id="472" r:id="rId49"/>
    <p:sldId id="456" r:id="rId50"/>
    <p:sldId id="458" r:id="rId51"/>
    <p:sldId id="461" r:id="rId52"/>
    <p:sldId id="462" r:id="rId53"/>
    <p:sldId id="459" r:id="rId54"/>
    <p:sldId id="460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38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CD6"/>
    <a:srgbClr val="6588A5"/>
    <a:srgbClr val="FF7C80"/>
    <a:srgbClr val="FF5050"/>
    <a:srgbClr val="00CC00"/>
    <a:srgbClr val="FF33CC"/>
    <a:srgbClr val="FF3399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DD9583-3EAF-41AD-8B89-369D8E61E8AD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</dgm:pt>
    <dgm:pt modelId="{28D25C7C-2008-4582-94EF-00F124248E61}">
      <dgm:prSet custT="1"/>
      <dgm:spPr/>
      <dgm:t>
        <a:bodyPr/>
        <a:lstStyle/>
        <a:p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Data Collection</a:t>
          </a:r>
        </a:p>
        <a:p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Collect and prepare satellite images from benchmark datasets (SIRI-WHU and UC Merced).</a:t>
          </a:r>
        </a:p>
      </dgm:t>
    </dgm:pt>
    <dgm:pt modelId="{EDFA1E2B-080F-4488-BBF6-E8BBC49B46E4}" type="parTrans" cxnId="{9087D7B4-4F84-442A-8463-D87DC08F2D29}">
      <dgm:prSet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517CCF6-6D5A-48A1-B476-5A4F3D532548}" type="sibTrans" cxnId="{9087D7B4-4F84-442A-8463-D87DC08F2D29}">
      <dgm:prSet custT="1"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43FE298-DF80-4B29-A03B-7F42BEDE6467}">
      <dgm:prSet custT="1"/>
      <dgm:spPr/>
      <dgm:t>
        <a:bodyPr/>
        <a:lstStyle/>
        <a:p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Data Preprocessing</a:t>
          </a:r>
          <a:b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Cleaning datasets, resizing images, normalization, splitting datasets, converting to specific modes, and handling invalid entries.</a:t>
          </a:r>
        </a:p>
      </dgm:t>
    </dgm:pt>
    <dgm:pt modelId="{CAF2F082-7D8A-48BB-ACE3-D5C0F5C3089E}" type="parTrans" cxnId="{8801D989-18C2-42A0-8480-349FB237F0D0}">
      <dgm:prSet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18C76A2-1809-430A-86BA-1F39825F4E26}" type="sibTrans" cxnId="{8801D989-18C2-42A0-8480-349FB237F0D0}">
      <dgm:prSet custT="1"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7F64AD8-96F9-43A6-A340-FE3F14512D4B}">
      <dgm:prSet custT="1"/>
      <dgm:spPr/>
      <dgm:t>
        <a:bodyPr/>
        <a:lstStyle/>
        <a:p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Feature Extraction</a:t>
          </a:r>
          <a:b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Using ResNet50, DenseNet169, and EfficientNetB0 to extract deep features.</a:t>
          </a:r>
        </a:p>
      </dgm:t>
    </dgm:pt>
    <dgm:pt modelId="{2AAFC1E3-2F50-4F6E-86F4-673C3DA1596C}" type="parTrans" cxnId="{D03636F0-249B-4FAA-A084-DF00EF778991}">
      <dgm:prSet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4488D22-CA18-4CFD-A829-761276126C2B}" type="sibTrans" cxnId="{D03636F0-249B-4FAA-A084-DF00EF778991}">
      <dgm:prSet custT="1"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AD82587-8A93-431F-81E6-81707F0AD7E4}">
      <dgm:prSet custT="1"/>
      <dgm:spPr/>
      <dgm:t>
        <a:bodyPr/>
        <a:lstStyle/>
        <a:p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Feature Fusion</a:t>
          </a:r>
          <a:b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Concatenate extracted features into a single high-dimensional vector </a:t>
          </a:r>
        </a:p>
        <a:p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(4992 dimensions per image ).</a:t>
          </a:r>
        </a:p>
      </dgm:t>
    </dgm:pt>
    <dgm:pt modelId="{C21A30C8-7865-45B7-ABD4-0C8DDBAC036B}" type="parTrans" cxnId="{93698AF9-45B3-49EC-8AD7-3B3F9825D5E9}">
      <dgm:prSet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FCC7C04-AAD1-4EA4-A6B7-0E6A222BEB65}" type="sibTrans" cxnId="{93698AF9-45B3-49EC-8AD7-3B3F9825D5E9}">
      <dgm:prSet custT="1"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51C2173-5DA4-4639-9B82-8474BB0A6A42}">
      <dgm:prSet custT="1"/>
      <dgm:spPr/>
      <dgm:t>
        <a:bodyPr/>
        <a:lstStyle/>
        <a:p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Classification</a:t>
          </a:r>
          <a:b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Train an SVM classifier with RBF kernel on the fused features for final classification.</a:t>
          </a:r>
        </a:p>
      </dgm:t>
    </dgm:pt>
    <dgm:pt modelId="{F54FF531-4800-41E7-BCCA-A8464612FF6F}" type="parTrans" cxnId="{22B88CF8-FA93-4670-9BD7-87F8E3573CC1}">
      <dgm:prSet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3AF0E2E-7E1F-4388-A8B0-909FD1B922FA}" type="sibTrans" cxnId="{22B88CF8-FA93-4670-9BD7-87F8E3573CC1}">
      <dgm:prSet custT="1"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6384987-F04E-45FF-B606-75B52B671B29}">
      <dgm:prSet custT="1"/>
      <dgm:spPr/>
      <dgm:t>
        <a:bodyPr/>
        <a:lstStyle/>
        <a:p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Model Evaluation</a:t>
          </a:r>
          <a:b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Accuracy, F1-score, Confusion Matrix, and visualization of results.</a:t>
          </a:r>
        </a:p>
      </dgm:t>
    </dgm:pt>
    <dgm:pt modelId="{FC5D69E6-B484-4265-9D35-9EFA14DBB8F3}" type="parTrans" cxnId="{3E214D50-2326-4BF4-825B-30D60870773A}">
      <dgm:prSet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34CCDD9-DE6A-4455-AB99-D29DD02C5304}" type="sibTrans" cxnId="{3E214D50-2326-4BF4-825B-30D60870773A}">
      <dgm:prSet/>
      <dgm:spPr/>
      <dgm:t>
        <a:bodyPr/>
        <a:lstStyle/>
        <a:p>
          <a:endParaRPr lang="en-US" sz="11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10FCD98-94C5-4ADB-B020-E296E6BE10DA}" type="pres">
      <dgm:prSet presAssocID="{1BDD9583-3EAF-41AD-8B89-369D8E61E8AD}" presName="Name0" presStyleCnt="0">
        <dgm:presLayoutVars>
          <dgm:dir/>
          <dgm:animLvl val="lvl"/>
          <dgm:resizeHandles val="exact"/>
        </dgm:presLayoutVars>
      </dgm:prSet>
      <dgm:spPr/>
    </dgm:pt>
    <dgm:pt modelId="{E05351CC-E433-474B-BA37-E64DC395B4C2}" type="pres">
      <dgm:prSet presAssocID="{A6384987-F04E-45FF-B606-75B52B671B29}" presName="boxAndChildren" presStyleCnt="0"/>
      <dgm:spPr/>
    </dgm:pt>
    <dgm:pt modelId="{CE17B013-FAB3-4494-8DD6-625C368F6CA2}" type="pres">
      <dgm:prSet presAssocID="{A6384987-F04E-45FF-B606-75B52B671B29}" presName="parentTextBox" presStyleLbl="node1" presStyleIdx="0" presStyleCnt="6" custLinFactNeighborX="429" custLinFactNeighborY="22683"/>
      <dgm:spPr/>
    </dgm:pt>
    <dgm:pt modelId="{60666B4D-B15B-4C02-86C8-CDA975DACE58}" type="pres">
      <dgm:prSet presAssocID="{13AF0E2E-7E1F-4388-A8B0-909FD1B922FA}" presName="sp" presStyleCnt="0"/>
      <dgm:spPr/>
    </dgm:pt>
    <dgm:pt modelId="{93100850-D322-4865-8796-D23CD1D6B0E0}" type="pres">
      <dgm:prSet presAssocID="{C51C2173-5DA4-4639-9B82-8474BB0A6A42}" presName="arrowAndChildren" presStyleCnt="0"/>
      <dgm:spPr/>
    </dgm:pt>
    <dgm:pt modelId="{1F561FE9-056E-4EFF-B86F-2BDA5112D27B}" type="pres">
      <dgm:prSet presAssocID="{C51C2173-5DA4-4639-9B82-8474BB0A6A42}" presName="parentTextArrow" presStyleLbl="node1" presStyleIdx="1" presStyleCnt="6"/>
      <dgm:spPr/>
    </dgm:pt>
    <dgm:pt modelId="{EE6B198A-0E04-483A-B70D-CF54687EE910}" type="pres">
      <dgm:prSet presAssocID="{2FCC7C04-AAD1-4EA4-A6B7-0E6A222BEB65}" presName="sp" presStyleCnt="0"/>
      <dgm:spPr/>
    </dgm:pt>
    <dgm:pt modelId="{30493653-F546-4716-9CD2-496974B6C5C6}" type="pres">
      <dgm:prSet presAssocID="{8AD82587-8A93-431F-81E6-81707F0AD7E4}" presName="arrowAndChildren" presStyleCnt="0"/>
      <dgm:spPr/>
    </dgm:pt>
    <dgm:pt modelId="{88E47185-A9CA-4D6F-B8B7-A8DBAD8FFC74}" type="pres">
      <dgm:prSet presAssocID="{8AD82587-8A93-431F-81E6-81707F0AD7E4}" presName="parentTextArrow" presStyleLbl="node1" presStyleIdx="2" presStyleCnt="6"/>
      <dgm:spPr/>
    </dgm:pt>
    <dgm:pt modelId="{7C164126-B8AC-4860-90E6-230790B72564}" type="pres">
      <dgm:prSet presAssocID="{24488D22-CA18-4CFD-A829-761276126C2B}" presName="sp" presStyleCnt="0"/>
      <dgm:spPr/>
    </dgm:pt>
    <dgm:pt modelId="{8CA34FE6-E464-47B2-83C1-EF5E8D7FFDEB}" type="pres">
      <dgm:prSet presAssocID="{F7F64AD8-96F9-43A6-A340-FE3F14512D4B}" presName="arrowAndChildren" presStyleCnt="0"/>
      <dgm:spPr/>
    </dgm:pt>
    <dgm:pt modelId="{CC6E078A-422F-499A-BA77-00B073E674A6}" type="pres">
      <dgm:prSet presAssocID="{F7F64AD8-96F9-43A6-A340-FE3F14512D4B}" presName="parentTextArrow" presStyleLbl="node1" presStyleIdx="3" presStyleCnt="6"/>
      <dgm:spPr/>
    </dgm:pt>
    <dgm:pt modelId="{4ABD887B-A6C3-450C-93E2-7D8020A79625}" type="pres">
      <dgm:prSet presAssocID="{718C76A2-1809-430A-86BA-1F39825F4E26}" presName="sp" presStyleCnt="0"/>
      <dgm:spPr/>
    </dgm:pt>
    <dgm:pt modelId="{EB958409-2695-4D4F-9C38-D9675DC9ADC2}" type="pres">
      <dgm:prSet presAssocID="{143FE298-DF80-4B29-A03B-7F42BEDE6467}" presName="arrowAndChildren" presStyleCnt="0"/>
      <dgm:spPr/>
    </dgm:pt>
    <dgm:pt modelId="{7C2A876B-693B-4259-82D1-BEA511B6E684}" type="pres">
      <dgm:prSet presAssocID="{143FE298-DF80-4B29-A03B-7F42BEDE6467}" presName="parentTextArrow" presStyleLbl="node1" presStyleIdx="4" presStyleCnt="6"/>
      <dgm:spPr/>
    </dgm:pt>
    <dgm:pt modelId="{7228D2D3-63D6-492C-9FA9-224FDD09D239}" type="pres">
      <dgm:prSet presAssocID="{1517CCF6-6D5A-48A1-B476-5A4F3D532548}" presName="sp" presStyleCnt="0"/>
      <dgm:spPr/>
    </dgm:pt>
    <dgm:pt modelId="{9BEFB8B4-5E6E-4F54-8C00-833A46901EED}" type="pres">
      <dgm:prSet presAssocID="{28D25C7C-2008-4582-94EF-00F124248E61}" presName="arrowAndChildren" presStyleCnt="0"/>
      <dgm:spPr/>
    </dgm:pt>
    <dgm:pt modelId="{8F7759C1-6F60-4E02-A737-87185D149E15}" type="pres">
      <dgm:prSet presAssocID="{28D25C7C-2008-4582-94EF-00F124248E61}" presName="parentTextArrow" presStyleLbl="node1" presStyleIdx="5" presStyleCnt="6"/>
      <dgm:spPr/>
    </dgm:pt>
  </dgm:ptLst>
  <dgm:cxnLst>
    <dgm:cxn modelId="{EA0AA521-954F-4856-A2F4-106B2DEFC4E4}" type="presOf" srcId="{F7F64AD8-96F9-43A6-A340-FE3F14512D4B}" destId="{CC6E078A-422F-499A-BA77-00B073E674A6}" srcOrd="0" destOrd="0" presId="urn:microsoft.com/office/officeart/2005/8/layout/process4"/>
    <dgm:cxn modelId="{48D24D24-856E-47E0-9FAB-3ABF72D1436F}" type="presOf" srcId="{C51C2173-5DA4-4639-9B82-8474BB0A6A42}" destId="{1F561FE9-056E-4EFF-B86F-2BDA5112D27B}" srcOrd="0" destOrd="0" presId="urn:microsoft.com/office/officeart/2005/8/layout/process4"/>
    <dgm:cxn modelId="{52C7E168-DEF9-4CEA-ABFB-4F9E409ACA4F}" type="presOf" srcId="{28D25C7C-2008-4582-94EF-00F124248E61}" destId="{8F7759C1-6F60-4E02-A737-87185D149E15}" srcOrd="0" destOrd="0" presId="urn:microsoft.com/office/officeart/2005/8/layout/process4"/>
    <dgm:cxn modelId="{3E214D50-2326-4BF4-825B-30D60870773A}" srcId="{1BDD9583-3EAF-41AD-8B89-369D8E61E8AD}" destId="{A6384987-F04E-45FF-B606-75B52B671B29}" srcOrd="5" destOrd="0" parTransId="{FC5D69E6-B484-4265-9D35-9EFA14DBB8F3}" sibTransId="{A34CCDD9-DE6A-4455-AB99-D29DD02C5304}"/>
    <dgm:cxn modelId="{B4E7AE59-6572-463D-81B1-9CBE98A4581B}" type="presOf" srcId="{1BDD9583-3EAF-41AD-8B89-369D8E61E8AD}" destId="{F10FCD98-94C5-4ADB-B020-E296E6BE10DA}" srcOrd="0" destOrd="0" presId="urn:microsoft.com/office/officeart/2005/8/layout/process4"/>
    <dgm:cxn modelId="{8801D989-18C2-42A0-8480-349FB237F0D0}" srcId="{1BDD9583-3EAF-41AD-8B89-369D8E61E8AD}" destId="{143FE298-DF80-4B29-A03B-7F42BEDE6467}" srcOrd="1" destOrd="0" parTransId="{CAF2F082-7D8A-48BB-ACE3-D5C0F5C3089E}" sibTransId="{718C76A2-1809-430A-86BA-1F39825F4E26}"/>
    <dgm:cxn modelId="{9087D7B4-4F84-442A-8463-D87DC08F2D29}" srcId="{1BDD9583-3EAF-41AD-8B89-369D8E61E8AD}" destId="{28D25C7C-2008-4582-94EF-00F124248E61}" srcOrd="0" destOrd="0" parTransId="{EDFA1E2B-080F-4488-BBF6-E8BBC49B46E4}" sibTransId="{1517CCF6-6D5A-48A1-B476-5A4F3D532548}"/>
    <dgm:cxn modelId="{C4CDBCC9-6CED-4E79-B5A6-85BB2F860E4A}" type="presOf" srcId="{A6384987-F04E-45FF-B606-75B52B671B29}" destId="{CE17B013-FAB3-4494-8DD6-625C368F6CA2}" srcOrd="0" destOrd="0" presId="urn:microsoft.com/office/officeart/2005/8/layout/process4"/>
    <dgm:cxn modelId="{66D587E4-1447-4E36-AF85-0EFFA3FFCC02}" type="presOf" srcId="{8AD82587-8A93-431F-81E6-81707F0AD7E4}" destId="{88E47185-A9CA-4D6F-B8B7-A8DBAD8FFC74}" srcOrd="0" destOrd="0" presId="urn:microsoft.com/office/officeart/2005/8/layout/process4"/>
    <dgm:cxn modelId="{D03636F0-249B-4FAA-A084-DF00EF778991}" srcId="{1BDD9583-3EAF-41AD-8B89-369D8E61E8AD}" destId="{F7F64AD8-96F9-43A6-A340-FE3F14512D4B}" srcOrd="2" destOrd="0" parTransId="{2AAFC1E3-2F50-4F6E-86F4-673C3DA1596C}" sibTransId="{24488D22-CA18-4CFD-A829-761276126C2B}"/>
    <dgm:cxn modelId="{A8FA5CF8-E8E8-42B8-AB68-3BD402162AF0}" type="presOf" srcId="{143FE298-DF80-4B29-A03B-7F42BEDE6467}" destId="{7C2A876B-693B-4259-82D1-BEA511B6E684}" srcOrd="0" destOrd="0" presId="urn:microsoft.com/office/officeart/2005/8/layout/process4"/>
    <dgm:cxn modelId="{22B88CF8-FA93-4670-9BD7-87F8E3573CC1}" srcId="{1BDD9583-3EAF-41AD-8B89-369D8E61E8AD}" destId="{C51C2173-5DA4-4639-9B82-8474BB0A6A42}" srcOrd="4" destOrd="0" parTransId="{F54FF531-4800-41E7-BCCA-A8464612FF6F}" sibTransId="{13AF0E2E-7E1F-4388-A8B0-909FD1B922FA}"/>
    <dgm:cxn modelId="{93698AF9-45B3-49EC-8AD7-3B3F9825D5E9}" srcId="{1BDD9583-3EAF-41AD-8B89-369D8E61E8AD}" destId="{8AD82587-8A93-431F-81E6-81707F0AD7E4}" srcOrd="3" destOrd="0" parTransId="{C21A30C8-7865-45B7-ABD4-0C8DDBAC036B}" sibTransId="{2FCC7C04-AAD1-4EA4-A6B7-0E6A222BEB65}"/>
    <dgm:cxn modelId="{70ACBBDF-9E22-4ED9-8C79-0B19FBC0BA75}" type="presParOf" srcId="{F10FCD98-94C5-4ADB-B020-E296E6BE10DA}" destId="{E05351CC-E433-474B-BA37-E64DC395B4C2}" srcOrd="0" destOrd="0" presId="urn:microsoft.com/office/officeart/2005/8/layout/process4"/>
    <dgm:cxn modelId="{E500ABCB-D530-4F01-9A68-F524E79A919C}" type="presParOf" srcId="{E05351CC-E433-474B-BA37-E64DC395B4C2}" destId="{CE17B013-FAB3-4494-8DD6-625C368F6CA2}" srcOrd="0" destOrd="0" presId="urn:microsoft.com/office/officeart/2005/8/layout/process4"/>
    <dgm:cxn modelId="{4B067B0F-E5A0-4E2A-BE67-694D6E3E24B3}" type="presParOf" srcId="{F10FCD98-94C5-4ADB-B020-E296E6BE10DA}" destId="{60666B4D-B15B-4C02-86C8-CDA975DACE58}" srcOrd="1" destOrd="0" presId="urn:microsoft.com/office/officeart/2005/8/layout/process4"/>
    <dgm:cxn modelId="{06F75CDD-CBD3-4B57-B8D9-BF3FEB9A2754}" type="presParOf" srcId="{F10FCD98-94C5-4ADB-B020-E296E6BE10DA}" destId="{93100850-D322-4865-8796-D23CD1D6B0E0}" srcOrd="2" destOrd="0" presId="urn:microsoft.com/office/officeart/2005/8/layout/process4"/>
    <dgm:cxn modelId="{C56C1DCE-50D8-44D3-A06C-5AE7D2BB1F5C}" type="presParOf" srcId="{93100850-D322-4865-8796-D23CD1D6B0E0}" destId="{1F561FE9-056E-4EFF-B86F-2BDA5112D27B}" srcOrd="0" destOrd="0" presId="urn:microsoft.com/office/officeart/2005/8/layout/process4"/>
    <dgm:cxn modelId="{E68C7F33-E520-4982-8E65-A4198B1C7589}" type="presParOf" srcId="{F10FCD98-94C5-4ADB-B020-E296E6BE10DA}" destId="{EE6B198A-0E04-483A-B70D-CF54687EE910}" srcOrd="3" destOrd="0" presId="urn:microsoft.com/office/officeart/2005/8/layout/process4"/>
    <dgm:cxn modelId="{58965817-61D1-44AD-91F8-E8CE23C0A5EB}" type="presParOf" srcId="{F10FCD98-94C5-4ADB-B020-E296E6BE10DA}" destId="{30493653-F546-4716-9CD2-496974B6C5C6}" srcOrd="4" destOrd="0" presId="urn:microsoft.com/office/officeart/2005/8/layout/process4"/>
    <dgm:cxn modelId="{5E89820D-2899-40FD-A9FF-7F240FCAD790}" type="presParOf" srcId="{30493653-F546-4716-9CD2-496974B6C5C6}" destId="{88E47185-A9CA-4D6F-B8B7-A8DBAD8FFC74}" srcOrd="0" destOrd="0" presId="urn:microsoft.com/office/officeart/2005/8/layout/process4"/>
    <dgm:cxn modelId="{82A87044-2D13-44DD-BDCF-DADAD8A64762}" type="presParOf" srcId="{F10FCD98-94C5-4ADB-B020-E296E6BE10DA}" destId="{7C164126-B8AC-4860-90E6-230790B72564}" srcOrd="5" destOrd="0" presId="urn:microsoft.com/office/officeart/2005/8/layout/process4"/>
    <dgm:cxn modelId="{168797DD-4948-4B0F-8EC0-97E01BD8EC66}" type="presParOf" srcId="{F10FCD98-94C5-4ADB-B020-E296E6BE10DA}" destId="{8CA34FE6-E464-47B2-83C1-EF5E8D7FFDEB}" srcOrd="6" destOrd="0" presId="urn:microsoft.com/office/officeart/2005/8/layout/process4"/>
    <dgm:cxn modelId="{3526B5E2-D532-4FB1-943B-8F21636AD264}" type="presParOf" srcId="{8CA34FE6-E464-47B2-83C1-EF5E8D7FFDEB}" destId="{CC6E078A-422F-499A-BA77-00B073E674A6}" srcOrd="0" destOrd="0" presId="urn:microsoft.com/office/officeart/2005/8/layout/process4"/>
    <dgm:cxn modelId="{499C2021-BEAE-4D50-9BF0-EE6F40A619BB}" type="presParOf" srcId="{F10FCD98-94C5-4ADB-B020-E296E6BE10DA}" destId="{4ABD887B-A6C3-450C-93E2-7D8020A79625}" srcOrd="7" destOrd="0" presId="urn:microsoft.com/office/officeart/2005/8/layout/process4"/>
    <dgm:cxn modelId="{622025BC-CA6C-4DDD-86DA-1D1A4A7CD046}" type="presParOf" srcId="{F10FCD98-94C5-4ADB-B020-E296E6BE10DA}" destId="{EB958409-2695-4D4F-9C38-D9675DC9ADC2}" srcOrd="8" destOrd="0" presId="urn:microsoft.com/office/officeart/2005/8/layout/process4"/>
    <dgm:cxn modelId="{0D736144-9630-4C56-965B-31019C6F7263}" type="presParOf" srcId="{EB958409-2695-4D4F-9C38-D9675DC9ADC2}" destId="{7C2A876B-693B-4259-82D1-BEA511B6E684}" srcOrd="0" destOrd="0" presId="urn:microsoft.com/office/officeart/2005/8/layout/process4"/>
    <dgm:cxn modelId="{F75C44F8-97C6-4629-9152-D6A90E5389F0}" type="presParOf" srcId="{F10FCD98-94C5-4ADB-B020-E296E6BE10DA}" destId="{7228D2D3-63D6-492C-9FA9-224FDD09D239}" srcOrd="9" destOrd="0" presId="urn:microsoft.com/office/officeart/2005/8/layout/process4"/>
    <dgm:cxn modelId="{A72BC163-67FA-4878-9571-DEA7ABFDF50B}" type="presParOf" srcId="{F10FCD98-94C5-4ADB-B020-E296E6BE10DA}" destId="{9BEFB8B4-5E6E-4F54-8C00-833A46901EED}" srcOrd="10" destOrd="0" presId="urn:microsoft.com/office/officeart/2005/8/layout/process4"/>
    <dgm:cxn modelId="{DD885B71-154B-4E8A-816E-BB317D4127E9}" type="presParOf" srcId="{9BEFB8B4-5E6E-4F54-8C00-833A46901EED}" destId="{8F7759C1-6F60-4E02-A737-87185D149E1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47965F-E90D-4DC3-8505-16D81B9775CC}" type="doc">
      <dgm:prSet loTypeId="urn:microsoft.com/office/officeart/2005/8/layout/process2" loCatId="process" qsTypeId="urn:microsoft.com/office/officeart/2005/8/quickstyle/simple1" qsCatId="simple" csTypeId="urn:microsoft.com/office/officeart/2005/8/colors/accent1_5" csCatId="accent1" phldr="1"/>
      <dgm:spPr/>
    </dgm:pt>
    <dgm:pt modelId="{A9128376-60F7-44F1-94D4-3590893D408C}">
      <dgm:prSet custT="1"/>
      <dgm:spPr/>
      <dgm:t>
        <a:bodyPr/>
        <a:lstStyle/>
        <a:p>
          <a:r>
            <a:rPr lang="en-US" sz="1200" dirty="0">
              <a:latin typeface="Aptos (Body)"/>
            </a:rPr>
            <a:t>Dataset Preparation</a:t>
          </a:r>
        </a:p>
      </dgm:t>
    </dgm:pt>
    <dgm:pt modelId="{1CD6CA04-CA46-4901-B426-ECF248966D06}" type="parTrans" cxnId="{2C87BE76-8BA7-4948-906E-A869F6861965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FC5F4749-EFBA-4A33-B0DC-BF80C1A4C1BA}" type="sibTrans" cxnId="{2C87BE76-8BA7-4948-906E-A869F686196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B1AB8527-5242-422D-B693-72338E5E47C0}">
      <dgm:prSet custT="1"/>
      <dgm:spPr/>
      <dgm:t>
        <a:bodyPr/>
        <a:lstStyle/>
        <a:p>
          <a:r>
            <a:rPr lang="en-US" sz="1200" dirty="0">
              <a:latin typeface="Aptos (Body)"/>
            </a:rPr>
            <a:t>Split dataset (75% train / 25% test)</a:t>
          </a:r>
        </a:p>
      </dgm:t>
    </dgm:pt>
    <dgm:pt modelId="{B791E039-3E9D-4C41-B99E-B7FA09AD76CB}" type="parTrans" cxnId="{7471A8E5-418A-4393-9D8B-CBB646013273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5A327064-AFCF-4783-AB44-8E4BA42454C9}" type="sibTrans" cxnId="{7471A8E5-418A-4393-9D8B-CBB646013273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0C9B989E-5130-4E78-967E-81676BB40344}">
      <dgm:prSet custT="1"/>
      <dgm:spPr/>
      <dgm:t>
        <a:bodyPr/>
        <a:lstStyle/>
        <a:p>
          <a:r>
            <a:rPr lang="en-US" sz="1200" dirty="0">
              <a:latin typeface="Aptos (Body)"/>
            </a:rPr>
            <a:t>Extract feature maps</a:t>
          </a:r>
        </a:p>
      </dgm:t>
    </dgm:pt>
    <dgm:pt modelId="{7BACD6BE-53E2-4D4A-9929-AA670EBD029E}" type="parTrans" cxnId="{52CF4B13-9566-4797-8696-B7A9636979A1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E07DAB5B-56C6-4AD9-B5D7-FF350353585C}" type="sibTrans" cxnId="{52CF4B13-9566-4797-8696-B7A9636979A1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4371F358-760F-41A4-B160-824EF197CB20}">
      <dgm:prSet custT="1"/>
      <dgm:spPr/>
      <dgm:t>
        <a:bodyPr/>
        <a:lstStyle/>
        <a:p>
          <a:r>
            <a:rPr lang="en-US" sz="1200" dirty="0">
              <a:latin typeface="Aptos (Body)"/>
            </a:rPr>
            <a:t>Load pre-trained VGG16 (ImageNet)</a:t>
          </a:r>
        </a:p>
      </dgm:t>
    </dgm:pt>
    <dgm:pt modelId="{DC133D3E-9BBC-476B-BD7D-A82B02193D19}" type="parTrans" cxnId="{3D8EC65F-206D-46DB-AF77-3F441934F956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106A9C1B-1960-4044-A922-E078B5589E4C}" type="sibTrans" cxnId="{3D8EC65F-206D-46DB-AF77-3F441934F956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F3CBDE78-2C34-486D-850E-0C969D263A32}">
      <dgm:prSet custT="1"/>
      <dgm:spPr/>
      <dgm:t>
        <a:bodyPr/>
        <a:lstStyle/>
        <a:p>
          <a:r>
            <a:rPr lang="en-US" sz="1200" dirty="0"/>
            <a:t>Train Linear SVM Classifier</a:t>
          </a:r>
        </a:p>
      </dgm:t>
    </dgm:pt>
    <dgm:pt modelId="{1BD788A5-9858-49B6-8BDE-740EBFD4BBB4}" type="parTrans" cxnId="{FBBEF8EF-21CB-4C13-88AF-8EADAB39241D}">
      <dgm:prSet/>
      <dgm:spPr/>
      <dgm:t>
        <a:bodyPr/>
        <a:lstStyle/>
        <a:p>
          <a:endParaRPr lang="en-US" sz="1200"/>
        </a:p>
      </dgm:t>
    </dgm:pt>
    <dgm:pt modelId="{8CA36675-C465-4B2B-A96F-F3CC03356F8D}" type="sibTrans" cxnId="{FBBEF8EF-21CB-4C13-88AF-8EADAB39241D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/>
        </a:p>
      </dgm:t>
    </dgm:pt>
    <dgm:pt modelId="{C5D3F93D-4B85-4A3D-948B-A8265B7ACCF4}">
      <dgm:prSet custT="1"/>
      <dgm:spPr/>
      <dgm:t>
        <a:bodyPr/>
        <a:lstStyle/>
        <a:p>
          <a:r>
            <a:rPr lang="en-US" sz="1200" dirty="0">
              <a:latin typeface="Aptos (Body)"/>
            </a:rPr>
            <a:t>Evaluate on UC Merced &amp; RSSCN7 datasets</a:t>
          </a:r>
        </a:p>
      </dgm:t>
    </dgm:pt>
    <dgm:pt modelId="{4FCEB3DA-B448-4467-B651-76538F4DF456}" type="parTrans" cxnId="{A6608049-6A13-41D3-B988-814A4510A013}">
      <dgm:prSet/>
      <dgm:spPr/>
      <dgm:t>
        <a:bodyPr/>
        <a:lstStyle/>
        <a:p>
          <a:endParaRPr lang="en-US" sz="1200"/>
        </a:p>
      </dgm:t>
    </dgm:pt>
    <dgm:pt modelId="{81C5C6B7-6920-475F-B84F-08A771D9350B}" type="sibTrans" cxnId="{A6608049-6A13-41D3-B988-814A4510A013}">
      <dgm:prSet/>
      <dgm:spPr/>
      <dgm:t>
        <a:bodyPr/>
        <a:lstStyle/>
        <a:p>
          <a:endParaRPr lang="en-US" sz="1200"/>
        </a:p>
      </dgm:t>
    </dgm:pt>
    <dgm:pt modelId="{E93BA295-5C34-4171-909D-A57846BC6EA1}" type="pres">
      <dgm:prSet presAssocID="{7B47965F-E90D-4DC3-8505-16D81B9775CC}" presName="linearFlow" presStyleCnt="0">
        <dgm:presLayoutVars>
          <dgm:resizeHandles val="exact"/>
        </dgm:presLayoutVars>
      </dgm:prSet>
      <dgm:spPr/>
    </dgm:pt>
    <dgm:pt modelId="{68CB949E-3094-4ED6-8232-6AEDC52C0BE4}" type="pres">
      <dgm:prSet presAssocID="{A9128376-60F7-44F1-94D4-3590893D408C}" presName="node" presStyleLbl="node1" presStyleIdx="0" presStyleCnt="6" custScaleX="119763">
        <dgm:presLayoutVars>
          <dgm:bulletEnabled val="1"/>
        </dgm:presLayoutVars>
      </dgm:prSet>
      <dgm:spPr/>
    </dgm:pt>
    <dgm:pt modelId="{572108D2-F01D-4D48-93E8-B2F28A8094C3}" type="pres">
      <dgm:prSet presAssocID="{FC5F4749-EFBA-4A33-B0DC-BF80C1A4C1BA}" presName="sibTrans" presStyleLbl="sibTrans2D1" presStyleIdx="0" presStyleCnt="5"/>
      <dgm:spPr/>
    </dgm:pt>
    <dgm:pt modelId="{12FD9559-6127-46CD-8B84-6B760BADB15E}" type="pres">
      <dgm:prSet presAssocID="{FC5F4749-EFBA-4A33-B0DC-BF80C1A4C1BA}" presName="connectorText" presStyleLbl="sibTrans2D1" presStyleIdx="0" presStyleCnt="5"/>
      <dgm:spPr/>
    </dgm:pt>
    <dgm:pt modelId="{9EF8644D-45CB-48C8-992C-FBCEEF5116A3}" type="pres">
      <dgm:prSet presAssocID="{4371F358-760F-41A4-B160-824EF197CB20}" presName="node" presStyleLbl="node1" presStyleIdx="1" presStyleCnt="6" custScaleX="167786">
        <dgm:presLayoutVars>
          <dgm:bulletEnabled val="1"/>
        </dgm:presLayoutVars>
      </dgm:prSet>
      <dgm:spPr/>
    </dgm:pt>
    <dgm:pt modelId="{306C0CF6-5C8A-4939-A9D3-C601CC01FCDA}" type="pres">
      <dgm:prSet presAssocID="{106A9C1B-1960-4044-A922-E078B5589E4C}" presName="sibTrans" presStyleLbl="sibTrans2D1" presStyleIdx="1" presStyleCnt="5"/>
      <dgm:spPr/>
    </dgm:pt>
    <dgm:pt modelId="{8C6C52BD-9D3B-42A3-96B6-F54FEA036ECE}" type="pres">
      <dgm:prSet presAssocID="{106A9C1B-1960-4044-A922-E078B5589E4C}" presName="connectorText" presStyleLbl="sibTrans2D1" presStyleIdx="1" presStyleCnt="5"/>
      <dgm:spPr/>
    </dgm:pt>
    <dgm:pt modelId="{1D7B343B-56ED-4163-A761-A9069C99B718}" type="pres">
      <dgm:prSet presAssocID="{0C9B989E-5130-4E78-967E-81676BB40344}" presName="node" presStyleLbl="node1" presStyleIdx="2" presStyleCnt="6" custScaleX="164354">
        <dgm:presLayoutVars>
          <dgm:bulletEnabled val="1"/>
        </dgm:presLayoutVars>
      </dgm:prSet>
      <dgm:spPr/>
    </dgm:pt>
    <dgm:pt modelId="{F1A42D2C-EA0B-4C89-8184-E26611D6EDCF}" type="pres">
      <dgm:prSet presAssocID="{E07DAB5B-56C6-4AD9-B5D7-FF350353585C}" presName="sibTrans" presStyleLbl="sibTrans2D1" presStyleIdx="2" presStyleCnt="5"/>
      <dgm:spPr/>
    </dgm:pt>
    <dgm:pt modelId="{0443F4CD-5129-4C07-8E36-6702E7621FA3}" type="pres">
      <dgm:prSet presAssocID="{E07DAB5B-56C6-4AD9-B5D7-FF350353585C}" presName="connectorText" presStyleLbl="sibTrans2D1" presStyleIdx="2" presStyleCnt="5"/>
      <dgm:spPr/>
    </dgm:pt>
    <dgm:pt modelId="{16E56FD3-3321-4530-B649-F8C611615ABB}" type="pres">
      <dgm:prSet presAssocID="{B1AB8527-5242-422D-B693-72338E5E47C0}" presName="node" presStyleLbl="node1" presStyleIdx="3" presStyleCnt="6" custScaleX="183045">
        <dgm:presLayoutVars>
          <dgm:bulletEnabled val="1"/>
        </dgm:presLayoutVars>
      </dgm:prSet>
      <dgm:spPr/>
    </dgm:pt>
    <dgm:pt modelId="{1E66B72B-C39E-4555-8443-94FBF4728439}" type="pres">
      <dgm:prSet presAssocID="{5A327064-AFCF-4783-AB44-8E4BA42454C9}" presName="sibTrans" presStyleLbl="sibTrans2D1" presStyleIdx="3" presStyleCnt="5"/>
      <dgm:spPr/>
    </dgm:pt>
    <dgm:pt modelId="{F549092F-5E3B-4B7F-9E25-15F8442A228B}" type="pres">
      <dgm:prSet presAssocID="{5A327064-AFCF-4783-AB44-8E4BA42454C9}" presName="connectorText" presStyleLbl="sibTrans2D1" presStyleIdx="3" presStyleCnt="5"/>
      <dgm:spPr/>
    </dgm:pt>
    <dgm:pt modelId="{EA39239C-28D7-4C47-9505-9D2BCD0B13B8}" type="pres">
      <dgm:prSet presAssocID="{F3CBDE78-2C34-486D-850E-0C969D263A32}" presName="node" presStyleLbl="node1" presStyleIdx="4" presStyleCnt="6" custScaleX="177649">
        <dgm:presLayoutVars>
          <dgm:bulletEnabled val="1"/>
        </dgm:presLayoutVars>
      </dgm:prSet>
      <dgm:spPr/>
    </dgm:pt>
    <dgm:pt modelId="{B7C771EB-5802-4192-B896-3AD37CB152B8}" type="pres">
      <dgm:prSet presAssocID="{8CA36675-C465-4B2B-A96F-F3CC03356F8D}" presName="sibTrans" presStyleLbl="sibTrans2D1" presStyleIdx="4" presStyleCnt="5"/>
      <dgm:spPr/>
    </dgm:pt>
    <dgm:pt modelId="{F716D588-C395-47A9-9B21-962F15F03C5A}" type="pres">
      <dgm:prSet presAssocID="{8CA36675-C465-4B2B-A96F-F3CC03356F8D}" presName="connectorText" presStyleLbl="sibTrans2D1" presStyleIdx="4" presStyleCnt="5"/>
      <dgm:spPr/>
    </dgm:pt>
    <dgm:pt modelId="{2D6840F2-4538-4CCE-993C-3CBC2142D608}" type="pres">
      <dgm:prSet presAssocID="{C5D3F93D-4B85-4A3D-948B-A8265B7ACCF4}" presName="node" presStyleLbl="node1" presStyleIdx="5" presStyleCnt="6" custScaleX="198503" custLinFactNeighborX="1546" custLinFactNeighborY="10881">
        <dgm:presLayoutVars>
          <dgm:bulletEnabled val="1"/>
        </dgm:presLayoutVars>
      </dgm:prSet>
      <dgm:spPr/>
    </dgm:pt>
  </dgm:ptLst>
  <dgm:cxnLst>
    <dgm:cxn modelId="{B719A809-6607-45AF-8F35-D54295B5CA44}" type="presOf" srcId="{5A327064-AFCF-4783-AB44-8E4BA42454C9}" destId="{1E66B72B-C39E-4555-8443-94FBF4728439}" srcOrd="0" destOrd="0" presId="urn:microsoft.com/office/officeart/2005/8/layout/process2"/>
    <dgm:cxn modelId="{F8D44C12-80B8-4379-9D2C-E0C80C909668}" type="presOf" srcId="{F3CBDE78-2C34-486D-850E-0C969D263A32}" destId="{EA39239C-28D7-4C47-9505-9D2BCD0B13B8}" srcOrd="0" destOrd="0" presId="urn:microsoft.com/office/officeart/2005/8/layout/process2"/>
    <dgm:cxn modelId="{52CF4B13-9566-4797-8696-B7A9636979A1}" srcId="{7B47965F-E90D-4DC3-8505-16D81B9775CC}" destId="{0C9B989E-5130-4E78-967E-81676BB40344}" srcOrd="2" destOrd="0" parTransId="{7BACD6BE-53E2-4D4A-9929-AA670EBD029E}" sibTransId="{E07DAB5B-56C6-4AD9-B5D7-FF350353585C}"/>
    <dgm:cxn modelId="{5A9C9116-3B80-44F2-AB19-9BBAC7C386C0}" type="presOf" srcId="{B1AB8527-5242-422D-B693-72338E5E47C0}" destId="{16E56FD3-3321-4530-B649-F8C611615ABB}" srcOrd="0" destOrd="0" presId="urn:microsoft.com/office/officeart/2005/8/layout/process2"/>
    <dgm:cxn modelId="{3D8EC65F-206D-46DB-AF77-3F441934F956}" srcId="{7B47965F-E90D-4DC3-8505-16D81B9775CC}" destId="{4371F358-760F-41A4-B160-824EF197CB20}" srcOrd="1" destOrd="0" parTransId="{DC133D3E-9BBC-476B-BD7D-A82B02193D19}" sibTransId="{106A9C1B-1960-4044-A922-E078B5589E4C}"/>
    <dgm:cxn modelId="{A6608049-6A13-41D3-B988-814A4510A013}" srcId="{7B47965F-E90D-4DC3-8505-16D81B9775CC}" destId="{C5D3F93D-4B85-4A3D-948B-A8265B7ACCF4}" srcOrd="5" destOrd="0" parTransId="{4FCEB3DA-B448-4467-B651-76538F4DF456}" sibTransId="{81C5C6B7-6920-475F-B84F-08A771D9350B}"/>
    <dgm:cxn modelId="{CA58DB49-72D7-45EE-8DBF-1D5BBC8F372A}" type="presOf" srcId="{8CA36675-C465-4B2B-A96F-F3CC03356F8D}" destId="{B7C771EB-5802-4192-B896-3AD37CB152B8}" srcOrd="0" destOrd="0" presId="urn:microsoft.com/office/officeart/2005/8/layout/process2"/>
    <dgm:cxn modelId="{1ED1226A-486B-45A6-846A-730D12A9CD38}" type="presOf" srcId="{106A9C1B-1960-4044-A922-E078B5589E4C}" destId="{8C6C52BD-9D3B-42A3-96B6-F54FEA036ECE}" srcOrd="1" destOrd="0" presId="urn:microsoft.com/office/officeart/2005/8/layout/process2"/>
    <dgm:cxn modelId="{0D7BB84A-81CE-4430-B777-4525203367A5}" type="presOf" srcId="{8CA36675-C465-4B2B-A96F-F3CC03356F8D}" destId="{F716D588-C395-47A9-9B21-962F15F03C5A}" srcOrd="1" destOrd="0" presId="urn:microsoft.com/office/officeart/2005/8/layout/process2"/>
    <dgm:cxn modelId="{2C87BE76-8BA7-4948-906E-A869F6861965}" srcId="{7B47965F-E90D-4DC3-8505-16D81B9775CC}" destId="{A9128376-60F7-44F1-94D4-3590893D408C}" srcOrd="0" destOrd="0" parTransId="{1CD6CA04-CA46-4901-B426-ECF248966D06}" sibTransId="{FC5F4749-EFBA-4A33-B0DC-BF80C1A4C1BA}"/>
    <dgm:cxn modelId="{8929288A-4D7B-4A6D-B89B-A1F8C23A76BC}" type="presOf" srcId="{E07DAB5B-56C6-4AD9-B5D7-FF350353585C}" destId="{F1A42D2C-EA0B-4C89-8184-E26611D6EDCF}" srcOrd="0" destOrd="0" presId="urn:microsoft.com/office/officeart/2005/8/layout/process2"/>
    <dgm:cxn modelId="{0FBFA48F-4492-4ACA-867D-B5692B1CC3EA}" type="presOf" srcId="{A9128376-60F7-44F1-94D4-3590893D408C}" destId="{68CB949E-3094-4ED6-8232-6AEDC52C0BE4}" srcOrd="0" destOrd="0" presId="urn:microsoft.com/office/officeart/2005/8/layout/process2"/>
    <dgm:cxn modelId="{219ABAA0-6FDD-4382-BE88-019B9E420474}" type="presOf" srcId="{106A9C1B-1960-4044-A922-E078B5589E4C}" destId="{306C0CF6-5C8A-4939-A9D3-C601CC01FCDA}" srcOrd="0" destOrd="0" presId="urn:microsoft.com/office/officeart/2005/8/layout/process2"/>
    <dgm:cxn modelId="{855CDBA7-C8FC-49C4-858D-97634B6F1893}" type="presOf" srcId="{4371F358-760F-41A4-B160-824EF197CB20}" destId="{9EF8644D-45CB-48C8-992C-FBCEEF5116A3}" srcOrd="0" destOrd="0" presId="urn:microsoft.com/office/officeart/2005/8/layout/process2"/>
    <dgm:cxn modelId="{659743A8-BE66-4741-B54E-28B9985803D8}" type="presOf" srcId="{0C9B989E-5130-4E78-967E-81676BB40344}" destId="{1D7B343B-56ED-4163-A761-A9069C99B718}" srcOrd="0" destOrd="0" presId="urn:microsoft.com/office/officeart/2005/8/layout/process2"/>
    <dgm:cxn modelId="{B1FE7DCF-C8DF-41D1-AEFD-D46BB8E23C03}" type="presOf" srcId="{7B47965F-E90D-4DC3-8505-16D81B9775CC}" destId="{E93BA295-5C34-4171-909D-A57846BC6EA1}" srcOrd="0" destOrd="0" presId="urn:microsoft.com/office/officeart/2005/8/layout/process2"/>
    <dgm:cxn modelId="{95D8A5DD-26F7-4AF5-B278-A0CDB775C9D2}" type="presOf" srcId="{FC5F4749-EFBA-4A33-B0DC-BF80C1A4C1BA}" destId="{572108D2-F01D-4D48-93E8-B2F28A8094C3}" srcOrd="0" destOrd="0" presId="urn:microsoft.com/office/officeart/2005/8/layout/process2"/>
    <dgm:cxn modelId="{7471A8E5-418A-4393-9D8B-CBB646013273}" srcId="{7B47965F-E90D-4DC3-8505-16D81B9775CC}" destId="{B1AB8527-5242-422D-B693-72338E5E47C0}" srcOrd="3" destOrd="0" parTransId="{B791E039-3E9D-4C41-B99E-B7FA09AD76CB}" sibTransId="{5A327064-AFCF-4783-AB44-8E4BA42454C9}"/>
    <dgm:cxn modelId="{6CF269ED-0495-4BE8-AE40-FE31823C1934}" type="presOf" srcId="{FC5F4749-EFBA-4A33-B0DC-BF80C1A4C1BA}" destId="{12FD9559-6127-46CD-8B84-6B760BADB15E}" srcOrd="1" destOrd="0" presId="urn:microsoft.com/office/officeart/2005/8/layout/process2"/>
    <dgm:cxn modelId="{FBBEF8EF-21CB-4C13-88AF-8EADAB39241D}" srcId="{7B47965F-E90D-4DC3-8505-16D81B9775CC}" destId="{F3CBDE78-2C34-486D-850E-0C969D263A32}" srcOrd="4" destOrd="0" parTransId="{1BD788A5-9858-49B6-8BDE-740EBFD4BBB4}" sibTransId="{8CA36675-C465-4B2B-A96F-F3CC03356F8D}"/>
    <dgm:cxn modelId="{E11F73F5-EB26-42E1-9992-294C54A59505}" type="presOf" srcId="{C5D3F93D-4B85-4A3D-948B-A8265B7ACCF4}" destId="{2D6840F2-4538-4CCE-993C-3CBC2142D608}" srcOrd="0" destOrd="0" presId="urn:microsoft.com/office/officeart/2005/8/layout/process2"/>
    <dgm:cxn modelId="{4461B2F6-0EAA-4DD5-AF4B-D6B38AAB1798}" type="presOf" srcId="{E07DAB5B-56C6-4AD9-B5D7-FF350353585C}" destId="{0443F4CD-5129-4C07-8E36-6702E7621FA3}" srcOrd="1" destOrd="0" presId="urn:microsoft.com/office/officeart/2005/8/layout/process2"/>
    <dgm:cxn modelId="{A73123FC-68E9-4C73-91C7-253F3627C367}" type="presOf" srcId="{5A327064-AFCF-4783-AB44-8E4BA42454C9}" destId="{F549092F-5E3B-4B7F-9E25-15F8442A228B}" srcOrd="1" destOrd="0" presId="urn:microsoft.com/office/officeart/2005/8/layout/process2"/>
    <dgm:cxn modelId="{C997C739-EE74-4D74-9431-F46D0B61CB2E}" type="presParOf" srcId="{E93BA295-5C34-4171-909D-A57846BC6EA1}" destId="{68CB949E-3094-4ED6-8232-6AEDC52C0BE4}" srcOrd="0" destOrd="0" presId="urn:microsoft.com/office/officeart/2005/8/layout/process2"/>
    <dgm:cxn modelId="{C9283365-683D-4F55-9104-59DA61B8CBF0}" type="presParOf" srcId="{E93BA295-5C34-4171-909D-A57846BC6EA1}" destId="{572108D2-F01D-4D48-93E8-B2F28A8094C3}" srcOrd="1" destOrd="0" presId="urn:microsoft.com/office/officeart/2005/8/layout/process2"/>
    <dgm:cxn modelId="{6CC9162F-F92E-431E-B275-63BB127F8441}" type="presParOf" srcId="{572108D2-F01D-4D48-93E8-B2F28A8094C3}" destId="{12FD9559-6127-46CD-8B84-6B760BADB15E}" srcOrd="0" destOrd="0" presId="urn:microsoft.com/office/officeart/2005/8/layout/process2"/>
    <dgm:cxn modelId="{F5E077B2-1FAC-4256-89D2-72C4DB3FBE36}" type="presParOf" srcId="{E93BA295-5C34-4171-909D-A57846BC6EA1}" destId="{9EF8644D-45CB-48C8-992C-FBCEEF5116A3}" srcOrd="2" destOrd="0" presId="urn:microsoft.com/office/officeart/2005/8/layout/process2"/>
    <dgm:cxn modelId="{C62F4883-895E-4258-B0C6-D3DD225B7229}" type="presParOf" srcId="{E93BA295-5C34-4171-909D-A57846BC6EA1}" destId="{306C0CF6-5C8A-4939-A9D3-C601CC01FCDA}" srcOrd="3" destOrd="0" presId="urn:microsoft.com/office/officeart/2005/8/layout/process2"/>
    <dgm:cxn modelId="{643C8FAC-23B9-4316-A598-2AD7E46BC66D}" type="presParOf" srcId="{306C0CF6-5C8A-4939-A9D3-C601CC01FCDA}" destId="{8C6C52BD-9D3B-42A3-96B6-F54FEA036ECE}" srcOrd="0" destOrd="0" presId="urn:microsoft.com/office/officeart/2005/8/layout/process2"/>
    <dgm:cxn modelId="{A86A4DFB-AB2F-4A31-AF1C-F86515374FD2}" type="presParOf" srcId="{E93BA295-5C34-4171-909D-A57846BC6EA1}" destId="{1D7B343B-56ED-4163-A761-A9069C99B718}" srcOrd="4" destOrd="0" presId="urn:microsoft.com/office/officeart/2005/8/layout/process2"/>
    <dgm:cxn modelId="{0A8F02A0-4AFB-49F1-9EF3-668D7CAFD04B}" type="presParOf" srcId="{E93BA295-5C34-4171-909D-A57846BC6EA1}" destId="{F1A42D2C-EA0B-4C89-8184-E26611D6EDCF}" srcOrd="5" destOrd="0" presId="urn:microsoft.com/office/officeart/2005/8/layout/process2"/>
    <dgm:cxn modelId="{E27853A0-894E-4C65-B548-8B7BE5CDAEDC}" type="presParOf" srcId="{F1A42D2C-EA0B-4C89-8184-E26611D6EDCF}" destId="{0443F4CD-5129-4C07-8E36-6702E7621FA3}" srcOrd="0" destOrd="0" presId="urn:microsoft.com/office/officeart/2005/8/layout/process2"/>
    <dgm:cxn modelId="{D2512851-FC39-4AE1-BF6F-E98EE12093D6}" type="presParOf" srcId="{E93BA295-5C34-4171-909D-A57846BC6EA1}" destId="{16E56FD3-3321-4530-B649-F8C611615ABB}" srcOrd="6" destOrd="0" presId="urn:microsoft.com/office/officeart/2005/8/layout/process2"/>
    <dgm:cxn modelId="{F8D76E5A-8033-439D-867A-36F5FC07504C}" type="presParOf" srcId="{E93BA295-5C34-4171-909D-A57846BC6EA1}" destId="{1E66B72B-C39E-4555-8443-94FBF4728439}" srcOrd="7" destOrd="0" presId="urn:microsoft.com/office/officeart/2005/8/layout/process2"/>
    <dgm:cxn modelId="{3E8A4F87-A735-42F2-A214-20C273C98016}" type="presParOf" srcId="{1E66B72B-C39E-4555-8443-94FBF4728439}" destId="{F549092F-5E3B-4B7F-9E25-15F8442A228B}" srcOrd="0" destOrd="0" presId="urn:microsoft.com/office/officeart/2005/8/layout/process2"/>
    <dgm:cxn modelId="{934AFEFC-7AFE-4F7F-955F-94BD939627A1}" type="presParOf" srcId="{E93BA295-5C34-4171-909D-A57846BC6EA1}" destId="{EA39239C-28D7-4C47-9505-9D2BCD0B13B8}" srcOrd="8" destOrd="0" presId="urn:microsoft.com/office/officeart/2005/8/layout/process2"/>
    <dgm:cxn modelId="{53D5C03D-40B2-49E1-9CEA-BEE472F70284}" type="presParOf" srcId="{E93BA295-5C34-4171-909D-A57846BC6EA1}" destId="{B7C771EB-5802-4192-B896-3AD37CB152B8}" srcOrd="9" destOrd="0" presId="urn:microsoft.com/office/officeart/2005/8/layout/process2"/>
    <dgm:cxn modelId="{34E9BFCB-9BB2-4B52-9C8E-7EC526974AF4}" type="presParOf" srcId="{B7C771EB-5802-4192-B896-3AD37CB152B8}" destId="{F716D588-C395-47A9-9B21-962F15F03C5A}" srcOrd="0" destOrd="0" presId="urn:microsoft.com/office/officeart/2005/8/layout/process2"/>
    <dgm:cxn modelId="{D12799B6-6FC0-4B5B-B779-5E838D0A197D}" type="presParOf" srcId="{E93BA295-5C34-4171-909D-A57846BC6EA1}" destId="{2D6840F2-4538-4CCE-993C-3CBC2142D60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47965F-E90D-4DC3-8505-16D81B9775CC}" type="doc">
      <dgm:prSet loTypeId="urn:microsoft.com/office/officeart/2005/8/layout/process2" loCatId="process" qsTypeId="urn:microsoft.com/office/officeart/2005/8/quickstyle/simple1" qsCatId="simple" csTypeId="urn:microsoft.com/office/officeart/2005/8/colors/accent0_3" csCatId="mainScheme" phldr="1"/>
      <dgm:spPr/>
    </dgm:pt>
    <dgm:pt modelId="{A9128376-60F7-44F1-94D4-3590893D408C}">
      <dgm:prSet custT="1"/>
      <dgm:spPr/>
      <dgm:t>
        <a:bodyPr/>
        <a:lstStyle/>
        <a:p>
          <a:r>
            <a:rPr lang="en-US" sz="1200" dirty="0">
              <a:latin typeface="Aptos (Body)"/>
            </a:rPr>
            <a:t>Dataset Preparation</a:t>
          </a:r>
        </a:p>
      </dgm:t>
    </dgm:pt>
    <dgm:pt modelId="{1CD6CA04-CA46-4901-B426-ECF248966D06}" type="parTrans" cxnId="{2C87BE76-8BA7-4948-906E-A869F6861965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FC5F4749-EFBA-4A33-B0DC-BF80C1A4C1BA}" type="sibTrans" cxnId="{2C87BE76-8BA7-4948-906E-A869F686196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B1AB8527-5242-422D-B693-72338E5E47C0}">
      <dgm:prSet custT="1"/>
      <dgm:spPr/>
      <dgm:t>
        <a:bodyPr/>
        <a:lstStyle/>
        <a:p>
          <a:r>
            <a:rPr lang="en-US" sz="1200" dirty="0">
              <a:latin typeface="Aptos (Body)"/>
            </a:rPr>
            <a:t>Add Fully Connected Layer</a:t>
          </a:r>
        </a:p>
      </dgm:t>
    </dgm:pt>
    <dgm:pt modelId="{B791E039-3E9D-4C41-B99E-B7FA09AD76CB}" type="parTrans" cxnId="{7471A8E5-418A-4393-9D8B-CBB646013273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5A327064-AFCF-4783-AB44-8E4BA42454C9}" type="sibTrans" cxnId="{7471A8E5-418A-4393-9D8B-CBB646013273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0C9B989E-5130-4E78-967E-81676BB40344}">
      <dgm:prSet custT="1"/>
      <dgm:spPr/>
      <dgm:t>
        <a:bodyPr/>
        <a:lstStyle/>
        <a:p>
          <a:r>
            <a:rPr lang="en-US" sz="1200" dirty="0">
              <a:latin typeface="Aptos (Body)"/>
            </a:rPr>
            <a:t>Extract features</a:t>
          </a:r>
        </a:p>
      </dgm:t>
    </dgm:pt>
    <dgm:pt modelId="{7BACD6BE-53E2-4D4A-9929-AA670EBD029E}" type="parTrans" cxnId="{52CF4B13-9566-4797-8696-B7A9636979A1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E07DAB5B-56C6-4AD9-B5D7-FF350353585C}" type="sibTrans" cxnId="{52CF4B13-9566-4797-8696-B7A9636979A1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4371F358-760F-41A4-B160-824EF197CB20}">
      <dgm:prSet custT="1"/>
      <dgm:spPr/>
      <dgm:t>
        <a:bodyPr/>
        <a:lstStyle/>
        <a:p>
          <a:r>
            <a:rPr lang="en-US" sz="1200" dirty="0">
              <a:latin typeface="Aptos (Body)"/>
            </a:rPr>
            <a:t>Load pre-trained CNN  (ImageNet)</a:t>
          </a:r>
        </a:p>
      </dgm:t>
    </dgm:pt>
    <dgm:pt modelId="{DC133D3E-9BBC-476B-BD7D-A82B02193D19}" type="parTrans" cxnId="{3D8EC65F-206D-46DB-AF77-3F441934F956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106A9C1B-1960-4044-A922-E078B5589E4C}" type="sibTrans" cxnId="{3D8EC65F-206D-46DB-AF77-3F441934F956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F3CBDE78-2C34-486D-850E-0C969D263A32}">
      <dgm:prSet custT="1"/>
      <dgm:spPr/>
      <dgm:t>
        <a:bodyPr/>
        <a:lstStyle/>
        <a:p>
          <a:r>
            <a:rPr lang="en-US" sz="1200" dirty="0"/>
            <a:t>Hyperparameter Tuning + Data Augmentation</a:t>
          </a:r>
        </a:p>
      </dgm:t>
    </dgm:pt>
    <dgm:pt modelId="{1BD788A5-9858-49B6-8BDE-740EBFD4BBB4}" type="parTrans" cxnId="{FBBEF8EF-21CB-4C13-88AF-8EADAB39241D}">
      <dgm:prSet/>
      <dgm:spPr/>
      <dgm:t>
        <a:bodyPr/>
        <a:lstStyle/>
        <a:p>
          <a:endParaRPr lang="en-US" sz="1200"/>
        </a:p>
      </dgm:t>
    </dgm:pt>
    <dgm:pt modelId="{8CA36675-C465-4B2B-A96F-F3CC03356F8D}" type="sibTrans" cxnId="{FBBEF8EF-21CB-4C13-88AF-8EADAB39241D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/>
        </a:p>
      </dgm:t>
    </dgm:pt>
    <dgm:pt modelId="{C5D3F93D-4B85-4A3D-948B-A8265B7ACCF4}">
      <dgm:prSet custT="1"/>
      <dgm:spPr/>
      <dgm:t>
        <a:bodyPr/>
        <a:lstStyle/>
        <a:p>
          <a:r>
            <a:rPr lang="en-US" sz="1200" dirty="0">
              <a:latin typeface="Aptos (Body)"/>
            </a:rPr>
            <a:t>Evaluate on UC Merced &amp; RSS-CN7 Datasets</a:t>
          </a:r>
        </a:p>
      </dgm:t>
    </dgm:pt>
    <dgm:pt modelId="{4FCEB3DA-B448-4467-B651-76538F4DF456}" type="parTrans" cxnId="{A6608049-6A13-41D3-B988-814A4510A013}">
      <dgm:prSet/>
      <dgm:spPr/>
      <dgm:t>
        <a:bodyPr/>
        <a:lstStyle/>
        <a:p>
          <a:endParaRPr lang="en-US" sz="1200"/>
        </a:p>
      </dgm:t>
    </dgm:pt>
    <dgm:pt modelId="{81C5C6B7-6920-475F-B84F-08A771D9350B}" type="sibTrans" cxnId="{A6608049-6A13-41D3-B988-814A4510A013}">
      <dgm:prSet/>
      <dgm:spPr/>
      <dgm:t>
        <a:bodyPr/>
        <a:lstStyle/>
        <a:p>
          <a:endParaRPr lang="en-US" sz="1200"/>
        </a:p>
      </dgm:t>
    </dgm:pt>
    <dgm:pt modelId="{E93BA295-5C34-4171-909D-A57846BC6EA1}" type="pres">
      <dgm:prSet presAssocID="{7B47965F-E90D-4DC3-8505-16D81B9775CC}" presName="linearFlow" presStyleCnt="0">
        <dgm:presLayoutVars>
          <dgm:resizeHandles val="exact"/>
        </dgm:presLayoutVars>
      </dgm:prSet>
      <dgm:spPr/>
    </dgm:pt>
    <dgm:pt modelId="{68CB949E-3094-4ED6-8232-6AEDC52C0BE4}" type="pres">
      <dgm:prSet presAssocID="{A9128376-60F7-44F1-94D4-3590893D408C}" presName="node" presStyleLbl="node1" presStyleIdx="0" presStyleCnt="6" custScaleX="197370">
        <dgm:presLayoutVars>
          <dgm:bulletEnabled val="1"/>
        </dgm:presLayoutVars>
      </dgm:prSet>
      <dgm:spPr/>
    </dgm:pt>
    <dgm:pt modelId="{572108D2-F01D-4D48-93E8-B2F28A8094C3}" type="pres">
      <dgm:prSet presAssocID="{FC5F4749-EFBA-4A33-B0DC-BF80C1A4C1BA}" presName="sibTrans" presStyleLbl="sibTrans2D1" presStyleIdx="0" presStyleCnt="5"/>
      <dgm:spPr/>
    </dgm:pt>
    <dgm:pt modelId="{12FD9559-6127-46CD-8B84-6B760BADB15E}" type="pres">
      <dgm:prSet presAssocID="{FC5F4749-EFBA-4A33-B0DC-BF80C1A4C1BA}" presName="connectorText" presStyleLbl="sibTrans2D1" presStyleIdx="0" presStyleCnt="5"/>
      <dgm:spPr/>
    </dgm:pt>
    <dgm:pt modelId="{9EF8644D-45CB-48C8-992C-FBCEEF5116A3}" type="pres">
      <dgm:prSet presAssocID="{4371F358-760F-41A4-B160-824EF197CB20}" presName="node" presStyleLbl="node1" presStyleIdx="1" presStyleCnt="6" custScaleX="216772">
        <dgm:presLayoutVars>
          <dgm:bulletEnabled val="1"/>
        </dgm:presLayoutVars>
      </dgm:prSet>
      <dgm:spPr/>
    </dgm:pt>
    <dgm:pt modelId="{306C0CF6-5C8A-4939-A9D3-C601CC01FCDA}" type="pres">
      <dgm:prSet presAssocID="{106A9C1B-1960-4044-A922-E078B5589E4C}" presName="sibTrans" presStyleLbl="sibTrans2D1" presStyleIdx="1" presStyleCnt="5"/>
      <dgm:spPr/>
    </dgm:pt>
    <dgm:pt modelId="{8C6C52BD-9D3B-42A3-96B6-F54FEA036ECE}" type="pres">
      <dgm:prSet presAssocID="{106A9C1B-1960-4044-A922-E078B5589E4C}" presName="connectorText" presStyleLbl="sibTrans2D1" presStyleIdx="1" presStyleCnt="5"/>
      <dgm:spPr/>
    </dgm:pt>
    <dgm:pt modelId="{1D7B343B-56ED-4163-A761-A9069C99B718}" type="pres">
      <dgm:prSet presAssocID="{0C9B989E-5130-4E78-967E-81676BB40344}" presName="node" presStyleLbl="node1" presStyleIdx="2" presStyleCnt="6" custScaleX="167762">
        <dgm:presLayoutVars>
          <dgm:bulletEnabled val="1"/>
        </dgm:presLayoutVars>
      </dgm:prSet>
      <dgm:spPr/>
    </dgm:pt>
    <dgm:pt modelId="{F1A42D2C-EA0B-4C89-8184-E26611D6EDCF}" type="pres">
      <dgm:prSet presAssocID="{E07DAB5B-56C6-4AD9-B5D7-FF350353585C}" presName="sibTrans" presStyleLbl="sibTrans2D1" presStyleIdx="2" presStyleCnt="5"/>
      <dgm:spPr/>
    </dgm:pt>
    <dgm:pt modelId="{0443F4CD-5129-4C07-8E36-6702E7621FA3}" type="pres">
      <dgm:prSet presAssocID="{E07DAB5B-56C6-4AD9-B5D7-FF350353585C}" presName="connectorText" presStyleLbl="sibTrans2D1" presStyleIdx="2" presStyleCnt="5"/>
      <dgm:spPr/>
    </dgm:pt>
    <dgm:pt modelId="{16E56FD3-3321-4530-B649-F8C611615ABB}" type="pres">
      <dgm:prSet presAssocID="{B1AB8527-5242-422D-B693-72338E5E47C0}" presName="node" presStyleLbl="node1" presStyleIdx="3" presStyleCnt="6" custScaleX="203486">
        <dgm:presLayoutVars>
          <dgm:bulletEnabled val="1"/>
        </dgm:presLayoutVars>
      </dgm:prSet>
      <dgm:spPr/>
    </dgm:pt>
    <dgm:pt modelId="{1E66B72B-C39E-4555-8443-94FBF4728439}" type="pres">
      <dgm:prSet presAssocID="{5A327064-AFCF-4783-AB44-8E4BA42454C9}" presName="sibTrans" presStyleLbl="sibTrans2D1" presStyleIdx="3" presStyleCnt="5"/>
      <dgm:spPr/>
    </dgm:pt>
    <dgm:pt modelId="{F549092F-5E3B-4B7F-9E25-15F8442A228B}" type="pres">
      <dgm:prSet presAssocID="{5A327064-AFCF-4783-AB44-8E4BA42454C9}" presName="connectorText" presStyleLbl="sibTrans2D1" presStyleIdx="3" presStyleCnt="5"/>
      <dgm:spPr/>
    </dgm:pt>
    <dgm:pt modelId="{EA39239C-28D7-4C47-9505-9D2BCD0B13B8}" type="pres">
      <dgm:prSet presAssocID="{F3CBDE78-2C34-486D-850E-0C969D263A32}" presName="node" presStyleLbl="node1" presStyleIdx="4" presStyleCnt="6" custScaleX="216772">
        <dgm:presLayoutVars>
          <dgm:bulletEnabled val="1"/>
        </dgm:presLayoutVars>
      </dgm:prSet>
      <dgm:spPr/>
    </dgm:pt>
    <dgm:pt modelId="{B7C771EB-5802-4192-B896-3AD37CB152B8}" type="pres">
      <dgm:prSet presAssocID="{8CA36675-C465-4B2B-A96F-F3CC03356F8D}" presName="sibTrans" presStyleLbl="sibTrans2D1" presStyleIdx="4" presStyleCnt="5"/>
      <dgm:spPr/>
    </dgm:pt>
    <dgm:pt modelId="{F716D588-C395-47A9-9B21-962F15F03C5A}" type="pres">
      <dgm:prSet presAssocID="{8CA36675-C465-4B2B-A96F-F3CC03356F8D}" presName="connectorText" presStyleLbl="sibTrans2D1" presStyleIdx="4" presStyleCnt="5"/>
      <dgm:spPr/>
    </dgm:pt>
    <dgm:pt modelId="{2D6840F2-4538-4CCE-993C-3CBC2142D608}" type="pres">
      <dgm:prSet presAssocID="{C5D3F93D-4B85-4A3D-948B-A8265B7ACCF4}" presName="node" presStyleLbl="node1" presStyleIdx="5" presStyleCnt="6" custScaleX="216772">
        <dgm:presLayoutVars>
          <dgm:bulletEnabled val="1"/>
        </dgm:presLayoutVars>
      </dgm:prSet>
      <dgm:spPr/>
    </dgm:pt>
  </dgm:ptLst>
  <dgm:cxnLst>
    <dgm:cxn modelId="{B719A809-6607-45AF-8F35-D54295B5CA44}" type="presOf" srcId="{5A327064-AFCF-4783-AB44-8E4BA42454C9}" destId="{1E66B72B-C39E-4555-8443-94FBF4728439}" srcOrd="0" destOrd="0" presId="urn:microsoft.com/office/officeart/2005/8/layout/process2"/>
    <dgm:cxn modelId="{F8D44C12-80B8-4379-9D2C-E0C80C909668}" type="presOf" srcId="{F3CBDE78-2C34-486D-850E-0C969D263A32}" destId="{EA39239C-28D7-4C47-9505-9D2BCD0B13B8}" srcOrd="0" destOrd="0" presId="urn:microsoft.com/office/officeart/2005/8/layout/process2"/>
    <dgm:cxn modelId="{52CF4B13-9566-4797-8696-B7A9636979A1}" srcId="{7B47965F-E90D-4DC3-8505-16D81B9775CC}" destId="{0C9B989E-5130-4E78-967E-81676BB40344}" srcOrd="2" destOrd="0" parTransId="{7BACD6BE-53E2-4D4A-9929-AA670EBD029E}" sibTransId="{E07DAB5B-56C6-4AD9-B5D7-FF350353585C}"/>
    <dgm:cxn modelId="{5A9C9116-3B80-44F2-AB19-9BBAC7C386C0}" type="presOf" srcId="{B1AB8527-5242-422D-B693-72338E5E47C0}" destId="{16E56FD3-3321-4530-B649-F8C611615ABB}" srcOrd="0" destOrd="0" presId="urn:microsoft.com/office/officeart/2005/8/layout/process2"/>
    <dgm:cxn modelId="{3D8EC65F-206D-46DB-AF77-3F441934F956}" srcId="{7B47965F-E90D-4DC3-8505-16D81B9775CC}" destId="{4371F358-760F-41A4-B160-824EF197CB20}" srcOrd="1" destOrd="0" parTransId="{DC133D3E-9BBC-476B-BD7D-A82B02193D19}" sibTransId="{106A9C1B-1960-4044-A922-E078B5589E4C}"/>
    <dgm:cxn modelId="{A6608049-6A13-41D3-B988-814A4510A013}" srcId="{7B47965F-E90D-4DC3-8505-16D81B9775CC}" destId="{C5D3F93D-4B85-4A3D-948B-A8265B7ACCF4}" srcOrd="5" destOrd="0" parTransId="{4FCEB3DA-B448-4467-B651-76538F4DF456}" sibTransId="{81C5C6B7-6920-475F-B84F-08A771D9350B}"/>
    <dgm:cxn modelId="{CA58DB49-72D7-45EE-8DBF-1D5BBC8F372A}" type="presOf" srcId="{8CA36675-C465-4B2B-A96F-F3CC03356F8D}" destId="{B7C771EB-5802-4192-B896-3AD37CB152B8}" srcOrd="0" destOrd="0" presId="urn:microsoft.com/office/officeart/2005/8/layout/process2"/>
    <dgm:cxn modelId="{1ED1226A-486B-45A6-846A-730D12A9CD38}" type="presOf" srcId="{106A9C1B-1960-4044-A922-E078B5589E4C}" destId="{8C6C52BD-9D3B-42A3-96B6-F54FEA036ECE}" srcOrd="1" destOrd="0" presId="urn:microsoft.com/office/officeart/2005/8/layout/process2"/>
    <dgm:cxn modelId="{0D7BB84A-81CE-4430-B777-4525203367A5}" type="presOf" srcId="{8CA36675-C465-4B2B-A96F-F3CC03356F8D}" destId="{F716D588-C395-47A9-9B21-962F15F03C5A}" srcOrd="1" destOrd="0" presId="urn:microsoft.com/office/officeart/2005/8/layout/process2"/>
    <dgm:cxn modelId="{2C87BE76-8BA7-4948-906E-A869F6861965}" srcId="{7B47965F-E90D-4DC3-8505-16D81B9775CC}" destId="{A9128376-60F7-44F1-94D4-3590893D408C}" srcOrd="0" destOrd="0" parTransId="{1CD6CA04-CA46-4901-B426-ECF248966D06}" sibTransId="{FC5F4749-EFBA-4A33-B0DC-BF80C1A4C1BA}"/>
    <dgm:cxn modelId="{8929288A-4D7B-4A6D-B89B-A1F8C23A76BC}" type="presOf" srcId="{E07DAB5B-56C6-4AD9-B5D7-FF350353585C}" destId="{F1A42D2C-EA0B-4C89-8184-E26611D6EDCF}" srcOrd="0" destOrd="0" presId="urn:microsoft.com/office/officeart/2005/8/layout/process2"/>
    <dgm:cxn modelId="{0FBFA48F-4492-4ACA-867D-B5692B1CC3EA}" type="presOf" srcId="{A9128376-60F7-44F1-94D4-3590893D408C}" destId="{68CB949E-3094-4ED6-8232-6AEDC52C0BE4}" srcOrd="0" destOrd="0" presId="urn:microsoft.com/office/officeart/2005/8/layout/process2"/>
    <dgm:cxn modelId="{219ABAA0-6FDD-4382-BE88-019B9E420474}" type="presOf" srcId="{106A9C1B-1960-4044-A922-E078B5589E4C}" destId="{306C0CF6-5C8A-4939-A9D3-C601CC01FCDA}" srcOrd="0" destOrd="0" presId="urn:microsoft.com/office/officeart/2005/8/layout/process2"/>
    <dgm:cxn modelId="{855CDBA7-C8FC-49C4-858D-97634B6F1893}" type="presOf" srcId="{4371F358-760F-41A4-B160-824EF197CB20}" destId="{9EF8644D-45CB-48C8-992C-FBCEEF5116A3}" srcOrd="0" destOrd="0" presId="urn:microsoft.com/office/officeart/2005/8/layout/process2"/>
    <dgm:cxn modelId="{659743A8-BE66-4741-B54E-28B9985803D8}" type="presOf" srcId="{0C9B989E-5130-4E78-967E-81676BB40344}" destId="{1D7B343B-56ED-4163-A761-A9069C99B718}" srcOrd="0" destOrd="0" presId="urn:microsoft.com/office/officeart/2005/8/layout/process2"/>
    <dgm:cxn modelId="{B1FE7DCF-C8DF-41D1-AEFD-D46BB8E23C03}" type="presOf" srcId="{7B47965F-E90D-4DC3-8505-16D81B9775CC}" destId="{E93BA295-5C34-4171-909D-A57846BC6EA1}" srcOrd="0" destOrd="0" presId="urn:microsoft.com/office/officeart/2005/8/layout/process2"/>
    <dgm:cxn modelId="{95D8A5DD-26F7-4AF5-B278-A0CDB775C9D2}" type="presOf" srcId="{FC5F4749-EFBA-4A33-B0DC-BF80C1A4C1BA}" destId="{572108D2-F01D-4D48-93E8-B2F28A8094C3}" srcOrd="0" destOrd="0" presId="urn:microsoft.com/office/officeart/2005/8/layout/process2"/>
    <dgm:cxn modelId="{7471A8E5-418A-4393-9D8B-CBB646013273}" srcId="{7B47965F-E90D-4DC3-8505-16D81B9775CC}" destId="{B1AB8527-5242-422D-B693-72338E5E47C0}" srcOrd="3" destOrd="0" parTransId="{B791E039-3E9D-4C41-B99E-B7FA09AD76CB}" sibTransId="{5A327064-AFCF-4783-AB44-8E4BA42454C9}"/>
    <dgm:cxn modelId="{6CF269ED-0495-4BE8-AE40-FE31823C1934}" type="presOf" srcId="{FC5F4749-EFBA-4A33-B0DC-BF80C1A4C1BA}" destId="{12FD9559-6127-46CD-8B84-6B760BADB15E}" srcOrd="1" destOrd="0" presId="urn:microsoft.com/office/officeart/2005/8/layout/process2"/>
    <dgm:cxn modelId="{FBBEF8EF-21CB-4C13-88AF-8EADAB39241D}" srcId="{7B47965F-E90D-4DC3-8505-16D81B9775CC}" destId="{F3CBDE78-2C34-486D-850E-0C969D263A32}" srcOrd="4" destOrd="0" parTransId="{1BD788A5-9858-49B6-8BDE-740EBFD4BBB4}" sibTransId="{8CA36675-C465-4B2B-A96F-F3CC03356F8D}"/>
    <dgm:cxn modelId="{E11F73F5-EB26-42E1-9992-294C54A59505}" type="presOf" srcId="{C5D3F93D-4B85-4A3D-948B-A8265B7ACCF4}" destId="{2D6840F2-4538-4CCE-993C-3CBC2142D608}" srcOrd="0" destOrd="0" presId="urn:microsoft.com/office/officeart/2005/8/layout/process2"/>
    <dgm:cxn modelId="{4461B2F6-0EAA-4DD5-AF4B-D6B38AAB1798}" type="presOf" srcId="{E07DAB5B-56C6-4AD9-B5D7-FF350353585C}" destId="{0443F4CD-5129-4C07-8E36-6702E7621FA3}" srcOrd="1" destOrd="0" presId="urn:microsoft.com/office/officeart/2005/8/layout/process2"/>
    <dgm:cxn modelId="{A73123FC-68E9-4C73-91C7-253F3627C367}" type="presOf" srcId="{5A327064-AFCF-4783-AB44-8E4BA42454C9}" destId="{F549092F-5E3B-4B7F-9E25-15F8442A228B}" srcOrd="1" destOrd="0" presId="urn:microsoft.com/office/officeart/2005/8/layout/process2"/>
    <dgm:cxn modelId="{C997C739-EE74-4D74-9431-F46D0B61CB2E}" type="presParOf" srcId="{E93BA295-5C34-4171-909D-A57846BC6EA1}" destId="{68CB949E-3094-4ED6-8232-6AEDC52C0BE4}" srcOrd="0" destOrd="0" presId="urn:microsoft.com/office/officeart/2005/8/layout/process2"/>
    <dgm:cxn modelId="{C9283365-683D-4F55-9104-59DA61B8CBF0}" type="presParOf" srcId="{E93BA295-5C34-4171-909D-A57846BC6EA1}" destId="{572108D2-F01D-4D48-93E8-B2F28A8094C3}" srcOrd="1" destOrd="0" presId="urn:microsoft.com/office/officeart/2005/8/layout/process2"/>
    <dgm:cxn modelId="{6CC9162F-F92E-431E-B275-63BB127F8441}" type="presParOf" srcId="{572108D2-F01D-4D48-93E8-B2F28A8094C3}" destId="{12FD9559-6127-46CD-8B84-6B760BADB15E}" srcOrd="0" destOrd="0" presId="urn:microsoft.com/office/officeart/2005/8/layout/process2"/>
    <dgm:cxn modelId="{F5E077B2-1FAC-4256-89D2-72C4DB3FBE36}" type="presParOf" srcId="{E93BA295-5C34-4171-909D-A57846BC6EA1}" destId="{9EF8644D-45CB-48C8-992C-FBCEEF5116A3}" srcOrd="2" destOrd="0" presId="urn:microsoft.com/office/officeart/2005/8/layout/process2"/>
    <dgm:cxn modelId="{C62F4883-895E-4258-B0C6-D3DD225B7229}" type="presParOf" srcId="{E93BA295-5C34-4171-909D-A57846BC6EA1}" destId="{306C0CF6-5C8A-4939-A9D3-C601CC01FCDA}" srcOrd="3" destOrd="0" presId="urn:microsoft.com/office/officeart/2005/8/layout/process2"/>
    <dgm:cxn modelId="{643C8FAC-23B9-4316-A598-2AD7E46BC66D}" type="presParOf" srcId="{306C0CF6-5C8A-4939-A9D3-C601CC01FCDA}" destId="{8C6C52BD-9D3B-42A3-96B6-F54FEA036ECE}" srcOrd="0" destOrd="0" presId="urn:microsoft.com/office/officeart/2005/8/layout/process2"/>
    <dgm:cxn modelId="{A86A4DFB-AB2F-4A31-AF1C-F86515374FD2}" type="presParOf" srcId="{E93BA295-5C34-4171-909D-A57846BC6EA1}" destId="{1D7B343B-56ED-4163-A761-A9069C99B718}" srcOrd="4" destOrd="0" presId="urn:microsoft.com/office/officeart/2005/8/layout/process2"/>
    <dgm:cxn modelId="{0A8F02A0-4AFB-49F1-9EF3-668D7CAFD04B}" type="presParOf" srcId="{E93BA295-5C34-4171-909D-A57846BC6EA1}" destId="{F1A42D2C-EA0B-4C89-8184-E26611D6EDCF}" srcOrd="5" destOrd="0" presId="urn:microsoft.com/office/officeart/2005/8/layout/process2"/>
    <dgm:cxn modelId="{E27853A0-894E-4C65-B548-8B7BE5CDAEDC}" type="presParOf" srcId="{F1A42D2C-EA0B-4C89-8184-E26611D6EDCF}" destId="{0443F4CD-5129-4C07-8E36-6702E7621FA3}" srcOrd="0" destOrd="0" presId="urn:microsoft.com/office/officeart/2005/8/layout/process2"/>
    <dgm:cxn modelId="{D2512851-FC39-4AE1-BF6F-E98EE12093D6}" type="presParOf" srcId="{E93BA295-5C34-4171-909D-A57846BC6EA1}" destId="{16E56FD3-3321-4530-B649-F8C611615ABB}" srcOrd="6" destOrd="0" presId="urn:microsoft.com/office/officeart/2005/8/layout/process2"/>
    <dgm:cxn modelId="{F8D76E5A-8033-439D-867A-36F5FC07504C}" type="presParOf" srcId="{E93BA295-5C34-4171-909D-A57846BC6EA1}" destId="{1E66B72B-C39E-4555-8443-94FBF4728439}" srcOrd="7" destOrd="0" presId="urn:microsoft.com/office/officeart/2005/8/layout/process2"/>
    <dgm:cxn modelId="{3E8A4F87-A735-42F2-A214-20C273C98016}" type="presParOf" srcId="{1E66B72B-C39E-4555-8443-94FBF4728439}" destId="{F549092F-5E3B-4B7F-9E25-15F8442A228B}" srcOrd="0" destOrd="0" presId="urn:microsoft.com/office/officeart/2005/8/layout/process2"/>
    <dgm:cxn modelId="{934AFEFC-7AFE-4F7F-955F-94BD939627A1}" type="presParOf" srcId="{E93BA295-5C34-4171-909D-A57846BC6EA1}" destId="{EA39239C-28D7-4C47-9505-9D2BCD0B13B8}" srcOrd="8" destOrd="0" presId="urn:microsoft.com/office/officeart/2005/8/layout/process2"/>
    <dgm:cxn modelId="{53D5C03D-40B2-49E1-9CEA-BEE472F70284}" type="presParOf" srcId="{E93BA295-5C34-4171-909D-A57846BC6EA1}" destId="{B7C771EB-5802-4192-B896-3AD37CB152B8}" srcOrd="9" destOrd="0" presId="urn:microsoft.com/office/officeart/2005/8/layout/process2"/>
    <dgm:cxn modelId="{34E9BFCB-9BB2-4B52-9C8E-7EC526974AF4}" type="presParOf" srcId="{B7C771EB-5802-4192-B896-3AD37CB152B8}" destId="{F716D588-C395-47A9-9B21-962F15F03C5A}" srcOrd="0" destOrd="0" presId="urn:microsoft.com/office/officeart/2005/8/layout/process2"/>
    <dgm:cxn modelId="{D12799B6-6FC0-4B5B-B779-5E838D0A197D}" type="presParOf" srcId="{E93BA295-5C34-4171-909D-A57846BC6EA1}" destId="{2D6840F2-4538-4CCE-993C-3CBC2142D60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47965F-E90D-4DC3-8505-16D81B9775CC}" type="doc">
      <dgm:prSet loTypeId="urn:microsoft.com/office/officeart/2005/8/layout/process2" loCatId="process" qsTypeId="urn:microsoft.com/office/officeart/2005/8/quickstyle/simple1" qsCatId="simple" csTypeId="urn:microsoft.com/office/officeart/2005/8/colors/colorful4" csCatId="colorful" phldr="1"/>
      <dgm:spPr/>
    </dgm:pt>
    <dgm:pt modelId="{A9128376-60F7-44F1-94D4-3590893D408C}">
      <dgm:prSet custT="1"/>
      <dgm:spPr/>
      <dgm:t>
        <a:bodyPr/>
        <a:lstStyle/>
        <a:p>
          <a:r>
            <a:rPr lang="en-US" sz="1200" dirty="0">
              <a:latin typeface="Aptos (Body)"/>
            </a:rPr>
            <a:t>Dataset Preparation</a:t>
          </a:r>
        </a:p>
      </dgm:t>
    </dgm:pt>
    <dgm:pt modelId="{1CD6CA04-CA46-4901-B426-ECF248966D06}" type="parTrans" cxnId="{2C87BE76-8BA7-4948-906E-A869F6861965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FC5F4749-EFBA-4A33-B0DC-BF80C1A4C1BA}" type="sibTrans" cxnId="{2C87BE76-8BA7-4948-906E-A869F686196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B1AB8527-5242-422D-B693-72338E5E47C0}">
      <dgm:prSet custT="1"/>
      <dgm:spPr/>
      <dgm:t>
        <a:bodyPr/>
        <a:lstStyle/>
        <a:p>
          <a:r>
            <a:rPr lang="en-US" sz="1200" dirty="0">
              <a:latin typeface="Aptos (Body)"/>
            </a:rPr>
            <a:t>Split dataset (75% train / 25% test)</a:t>
          </a:r>
        </a:p>
      </dgm:t>
    </dgm:pt>
    <dgm:pt modelId="{B791E039-3E9D-4C41-B99E-B7FA09AD76CB}" type="parTrans" cxnId="{7471A8E5-418A-4393-9D8B-CBB646013273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5A327064-AFCF-4783-AB44-8E4BA42454C9}" type="sibTrans" cxnId="{7471A8E5-418A-4393-9D8B-CBB646013273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0C9B989E-5130-4E78-967E-81676BB40344}">
      <dgm:prSet custT="1"/>
      <dgm:spPr/>
      <dgm:t>
        <a:bodyPr/>
        <a:lstStyle/>
        <a:p>
          <a:r>
            <a:rPr lang="en-US" sz="1200" dirty="0">
              <a:latin typeface="Aptos (Body)"/>
            </a:rPr>
            <a:t>Extract features</a:t>
          </a:r>
        </a:p>
      </dgm:t>
    </dgm:pt>
    <dgm:pt modelId="{7BACD6BE-53E2-4D4A-9929-AA670EBD029E}" type="parTrans" cxnId="{52CF4B13-9566-4797-8696-B7A9636979A1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E07DAB5B-56C6-4AD9-B5D7-FF350353585C}" type="sibTrans" cxnId="{52CF4B13-9566-4797-8696-B7A9636979A1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4371F358-760F-41A4-B160-824EF197CB20}">
      <dgm:prSet custT="1"/>
      <dgm:spPr/>
      <dgm:t>
        <a:bodyPr/>
        <a:lstStyle/>
        <a:p>
          <a:r>
            <a:rPr lang="en-US" sz="1200" dirty="0">
              <a:latin typeface="Aptos (Body)"/>
            </a:rPr>
            <a:t>Load pre-trained CNN  (ImageNet)</a:t>
          </a:r>
        </a:p>
      </dgm:t>
    </dgm:pt>
    <dgm:pt modelId="{DC133D3E-9BBC-476B-BD7D-A82B02193D19}" type="parTrans" cxnId="{3D8EC65F-206D-46DB-AF77-3F441934F956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106A9C1B-1960-4044-A922-E078B5589E4C}" type="sibTrans" cxnId="{3D8EC65F-206D-46DB-AF77-3F441934F956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F3CBDE78-2C34-486D-850E-0C969D263A32}">
      <dgm:prSet custT="1"/>
      <dgm:spPr/>
      <dgm:t>
        <a:bodyPr/>
        <a:lstStyle/>
        <a:p>
          <a:r>
            <a:rPr lang="en-US" sz="1200" dirty="0"/>
            <a:t>Train SVM Classifier </a:t>
          </a:r>
        </a:p>
      </dgm:t>
    </dgm:pt>
    <dgm:pt modelId="{1BD788A5-9858-49B6-8BDE-740EBFD4BBB4}" type="parTrans" cxnId="{FBBEF8EF-21CB-4C13-88AF-8EADAB39241D}">
      <dgm:prSet/>
      <dgm:spPr/>
      <dgm:t>
        <a:bodyPr/>
        <a:lstStyle/>
        <a:p>
          <a:endParaRPr lang="en-US" sz="1200"/>
        </a:p>
      </dgm:t>
    </dgm:pt>
    <dgm:pt modelId="{8CA36675-C465-4B2B-A96F-F3CC03356F8D}" type="sibTrans" cxnId="{FBBEF8EF-21CB-4C13-88AF-8EADAB39241D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/>
        </a:p>
      </dgm:t>
    </dgm:pt>
    <dgm:pt modelId="{C5D3F93D-4B85-4A3D-948B-A8265B7ACCF4}">
      <dgm:prSet custT="1"/>
      <dgm:spPr/>
      <dgm:t>
        <a:bodyPr/>
        <a:lstStyle/>
        <a:p>
          <a:r>
            <a:rPr lang="en-US" sz="1200" dirty="0">
              <a:latin typeface="Aptos (Body)"/>
            </a:rPr>
            <a:t>Evaluate on UC Merced &amp; SIRI-WHU Dataset </a:t>
          </a:r>
        </a:p>
      </dgm:t>
    </dgm:pt>
    <dgm:pt modelId="{4FCEB3DA-B448-4467-B651-76538F4DF456}" type="parTrans" cxnId="{A6608049-6A13-41D3-B988-814A4510A013}">
      <dgm:prSet/>
      <dgm:spPr/>
      <dgm:t>
        <a:bodyPr/>
        <a:lstStyle/>
        <a:p>
          <a:endParaRPr lang="en-US" sz="1200"/>
        </a:p>
      </dgm:t>
    </dgm:pt>
    <dgm:pt modelId="{81C5C6B7-6920-475F-B84F-08A771D9350B}" type="sibTrans" cxnId="{A6608049-6A13-41D3-B988-814A4510A013}">
      <dgm:prSet/>
      <dgm:spPr/>
      <dgm:t>
        <a:bodyPr/>
        <a:lstStyle/>
        <a:p>
          <a:endParaRPr lang="en-US" sz="1200"/>
        </a:p>
      </dgm:t>
    </dgm:pt>
    <dgm:pt modelId="{E93BA295-5C34-4171-909D-A57846BC6EA1}" type="pres">
      <dgm:prSet presAssocID="{7B47965F-E90D-4DC3-8505-16D81B9775CC}" presName="linearFlow" presStyleCnt="0">
        <dgm:presLayoutVars>
          <dgm:resizeHandles val="exact"/>
        </dgm:presLayoutVars>
      </dgm:prSet>
      <dgm:spPr/>
    </dgm:pt>
    <dgm:pt modelId="{68CB949E-3094-4ED6-8232-6AEDC52C0BE4}" type="pres">
      <dgm:prSet presAssocID="{A9128376-60F7-44F1-94D4-3590893D408C}" presName="node" presStyleLbl="node1" presStyleIdx="0" presStyleCnt="6" custScaleX="191802">
        <dgm:presLayoutVars>
          <dgm:bulletEnabled val="1"/>
        </dgm:presLayoutVars>
      </dgm:prSet>
      <dgm:spPr/>
    </dgm:pt>
    <dgm:pt modelId="{572108D2-F01D-4D48-93E8-B2F28A8094C3}" type="pres">
      <dgm:prSet presAssocID="{FC5F4749-EFBA-4A33-B0DC-BF80C1A4C1BA}" presName="sibTrans" presStyleLbl="sibTrans2D1" presStyleIdx="0" presStyleCnt="5"/>
      <dgm:spPr/>
    </dgm:pt>
    <dgm:pt modelId="{12FD9559-6127-46CD-8B84-6B760BADB15E}" type="pres">
      <dgm:prSet presAssocID="{FC5F4749-EFBA-4A33-B0DC-BF80C1A4C1BA}" presName="connectorText" presStyleLbl="sibTrans2D1" presStyleIdx="0" presStyleCnt="5"/>
      <dgm:spPr/>
    </dgm:pt>
    <dgm:pt modelId="{9EF8644D-45CB-48C8-992C-FBCEEF5116A3}" type="pres">
      <dgm:prSet presAssocID="{4371F358-760F-41A4-B160-824EF197CB20}" presName="node" presStyleLbl="node1" presStyleIdx="1" presStyleCnt="6" custScaleX="197081" custLinFactNeighborX="-2123" custLinFactNeighborY="-6805">
        <dgm:presLayoutVars>
          <dgm:bulletEnabled val="1"/>
        </dgm:presLayoutVars>
      </dgm:prSet>
      <dgm:spPr/>
    </dgm:pt>
    <dgm:pt modelId="{306C0CF6-5C8A-4939-A9D3-C601CC01FCDA}" type="pres">
      <dgm:prSet presAssocID="{106A9C1B-1960-4044-A922-E078B5589E4C}" presName="sibTrans" presStyleLbl="sibTrans2D1" presStyleIdx="1" presStyleCnt="5"/>
      <dgm:spPr/>
    </dgm:pt>
    <dgm:pt modelId="{8C6C52BD-9D3B-42A3-96B6-F54FEA036ECE}" type="pres">
      <dgm:prSet presAssocID="{106A9C1B-1960-4044-A922-E078B5589E4C}" presName="connectorText" presStyleLbl="sibTrans2D1" presStyleIdx="1" presStyleCnt="5"/>
      <dgm:spPr/>
    </dgm:pt>
    <dgm:pt modelId="{1D7B343B-56ED-4163-A761-A9069C99B718}" type="pres">
      <dgm:prSet presAssocID="{0C9B989E-5130-4E78-967E-81676BB40344}" presName="node" presStyleLbl="node1" presStyleIdx="2" presStyleCnt="6" custScaleX="192835">
        <dgm:presLayoutVars>
          <dgm:bulletEnabled val="1"/>
        </dgm:presLayoutVars>
      </dgm:prSet>
      <dgm:spPr/>
    </dgm:pt>
    <dgm:pt modelId="{F1A42D2C-EA0B-4C89-8184-E26611D6EDCF}" type="pres">
      <dgm:prSet presAssocID="{E07DAB5B-56C6-4AD9-B5D7-FF350353585C}" presName="sibTrans" presStyleLbl="sibTrans2D1" presStyleIdx="2" presStyleCnt="5"/>
      <dgm:spPr/>
    </dgm:pt>
    <dgm:pt modelId="{0443F4CD-5129-4C07-8E36-6702E7621FA3}" type="pres">
      <dgm:prSet presAssocID="{E07DAB5B-56C6-4AD9-B5D7-FF350353585C}" presName="connectorText" presStyleLbl="sibTrans2D1" presStyleIdx="2" presStyleCnt="5"/>
      <dgm:spPr/>
    </dgm:pt>
    <dgm:pt modelId="{16E56FD3-3321-4530-B649-F8C611615ABB}" type="pres">
      <dgm:prSet presAssocID="{B1AB8527-5242-422D-B693-72338E5E47C0}" presName="node" presStyleLbl="node1" presStyleIdx="3" presStyleCnt="6" custScaleX="190768">
        <dgm:presLayoutVars>
          <dgm:bulletEnabled val="1"/>
        </dgm:presLayoutVars>
      </dgm:prSet>
      <dgm:spPr/>
    </dgm:pt>
    <dgm:pt modelId="{1E66B72B-C39E-4555-8443-94FBF4728439}" type="pres">
      <dgm:prSet presAssocID="{5A327064-AFCF-4783-AB44-8E4BA42454C9}" presName="sibTrans" presStyleLbl="sibTrans2D1" presStyleIdx="3" presStyleCnt="5"/>
      <dgm:spPr/>
    </dgm:pt>
    <dgm:pt modelId="{F549092F-5E3B-4B7F-9E25-15F8442A228B}" type="pres">
      <dgm:prSet presAssocID="{5A327064-AFCF-4783-AB44-8E4BA42454C9}" presName="connectorText" presStyleLbl="sibTrans2D1" presStyleIdx="3" presStyleCnt="5"/>
      <dgm:spPr/>
    </dgm:pt>
    <dgm:pt modelId="{EA39239C-28D7-4C47-9505-9D2BCD0B13B8}" type="pres">
      <dgm:prSet presAssocID="{F3CBDE78-2C34-486D-850E-0C969D263A32}" presName="node" presStyleLbl="node1" presStyleIdx="4" presStyleCnt="6" custScaleX="191802">
        <dgm:presLayoutVars>
          <dgm:bulletEnabled val="1"/>
        </dgm:presLayoutVars>
      </dgm:prSet>
      <dgm:spPr/>
    </dgm:pt>
    <dgm:pt modelId="{B7C771EB-5802-4192-B896-3AD37CB152B8}" type="pres">
      <dgm:prSet presAssocID="{8CA36675-C465-4B2B-A96F-F3CC03356F8D}" presName="sibTrans" presStyleLbl="sibTrans2D1" presStyleIdx="4" presStyleCnt="5"/>
      <dgm:spPr/>
    </dgm:pt>
    <dgm:pt modelId="{F716D588-C395-47A9-9B21-962F15F03C5A}" type="pres">
      <dgm:prSet presAssocID="{8CA36675-C465-4B2B-A96F-F3CC03356F8D}" presName="connectorText" presStyleLbl="sibTrans2D1" presStyleIdx="4" presStyleCnt="5"/>
      <dgm:spPr/>
    </dgm:pt>
    <dgm:pt modelId="{2D6840F2-4538-4CCE-993C-3CBC2142D608}" type="pres">
      <dgm:prSet presAssocID="{C5D3F93D-4B85-4A3D-948B-A8265B7ACCF4}" presName="node" presStyleLbl="node1" presStyleIdx="5" presStyleCnt="6" custScaleX="190768">
        <dgm:presLayoutVars>
          <dgm:bulletEnabled val="1"/>
        </dgm:presLayoutVars>
      </dgm:prSet>
      <dgm:spPr/>
    </dgm:pt>
  </dgm:ptLst>
  <dgm:cxnLst>
    <dgm:cxn modelId="{B719A809-6607-45AF-8F35-D54295B5CA44}" type="presOf" srcId="{5A327064-AFCF-4783-AB44-8E4BA42454C9}" destId="{1E66B72B-C39E-4555-8443-94FBF4728439}" srcOrd="0" destOrd="0" presId="urn:microsoft.com/office/officeart/2005/8/layout/process2"/>
    <dgm:cxn modelId="{F8D44C12-80B8-4379-9D2C-E0C80C909668}" type="presOf" srcId="{F3CBDE78-2C34-486D-850E-0C969D263A32}" destId="{EA39239C-28D7-4C47-9505-9D2BCD0B13B8}" srcOrd="0" destOrd="0" presId="urn:microsoft.com/office/officeart/2005/8/layout/process2"/>
    <dgm:cxn modelId="{52CF4B13-9566-4797-8696-B7A9636979A1}" srcId="{7B47965F-E90D-4DC3-8505-16D81B9775CC}" destId="{0C9B989E-5130-4E78-967E-81676BB40344}" srcOrd="2" destOrd="0" parTransId="{7BACD6BE-53E2-4D4A-9929-AA670EBD029E}" sibTransId="{E07DAB5B-56C6-4AD9-B5D7-FF350353585C}"/>
    <dgm:cxn modelId="{5A9C9116-3B80-44F2-AB19-9BBAC7C386C0}" type="presOf" srcId="{B1AB8527-5242-422D-B693-72338E5E47C0}" destId="{16E56FD3-3321-4530-B649-F8C611615ABB}" srcOrd="0" destOrd="0" presId="urn:microsoft.com/office/officeart/2005/8/layout/process2"/>
    <dgm:cxn modelId="{3D8EC65F-206D-46DB-AF77-3F441934F956}" srcId="{7B47965F-E90D-4DC3-8505-16D81B9775CC}" destId="{4371F358-760F-41A4-B160-824EF197CB20}" srcOrd="1" destOrd="0" parTransId="{DC133D3E-9BBC-476B-BD7D-A82B02193D19}" sibTransId="{106A9C1B-1960-4044-A922-E078B5589E4C}"/>
    <dgm:cxn modelId="{A6608049-6A13-41D3-B988-814A4510A013}" srcId="{7B47965F-E90D-4DC3-8505-16D81B9775CC}" destId="{C5D3F93D-4B85-4A3D-948B-A8265B7ACCF4}" srcOrd="5" destOrd="0" parTransId="{4FCEB3DA-B448-4467-B651-76538F4DF456}" sibTransId="{81C5C6B7-6920-475F-B84F-08A771D9350B}"/>
    <dgm:cxn modelId="{CA58DB49-72D7-45EE-8DBF-1D5BBC8F372A}" type="presOf" srcId="{8CA36675-C465-4B2B-A96F-F3CC03356F8D}" destId="{B7C771EB-5802-4192-B896-3AD37CB152B8}" srcOrd="0" destOrd="0" presId="urn:microsoft.com/office/officeart/2005/8/layout/process2"/>
    <dgm:cxn modelId="{1ED1226A-486B-45A6-846A-730D12A9CD38}" type="presOf" srcId="{106A9C1B-1960-4044-A922-E078B5589E4C}" destId="{8C6C52BD-9D3B-42A3-96B6-F54FEA036ECE}" srcOrd="1" destOrd="0" presId="urn:microsoft.com/office/officeart/2005/8/layout/process2"/>
    <dgm:cxn modelId="{0D7BB84A-81CE-4430-B777-4525203367A5}" type="presOf" srcId="{8CA36675-C465-4B2B-A96F-F3CC03356F8D}" destId="{F716D588-C395-47A9-9B21-962F15F03C5A}" srcOrd="1" destOrd="0" presId="urn:microsoft.com/office/officeart/2005/8/layout/process2"/>
    <dgm:cxn modelId="{2C87BE76-8BA7-4948-906E-A869F6861965}" srcId="{7B47965F-E90D-4DC3-8505-16D81B9775CC}" destId="{A9128376-60F7-44F1-94D4-3590893D408C}" srcOrd="0" destOrd="0" parTransId="{1CD6CA04-CA46-4901-B426-ECF248966D06}" sibTransId="{FC5F4749-EFBA-4A33-B0DC-BF80C1A4C1BA}"/>
    <dgm:cxn modelId="{8929288A-4D7B-4A6D-B89B-A1F8C23A76BC}" type="presOf" srcId="{E07DAB5B-56C6-4AD9-B5D7-FF350353585C}" destId="{F1A42D2C-EA0B-4C89-8184-E26611D6EDCF}" srcOrd="0" destOrd="0" presId="urn:microsoft.com/office/officeart/2005/8/layout/process2"/>
    <dgm:cxn modelId="{0FBFA48F-4492-4ACA-867D-B5692B1CC3EA}" type="presOf" srcId="{A9128376-60F7-44F1-94D4-3590893D408C}" destId="{68CB949E-3094-4ED6-8232-6AEDC52C0BE4}" srcOrd="0" destOrd="0" presId="urn:microsoft.com/office/officeart/2005/8/layout/process2"/>
    <dgm:cxn modelId="{219ABAA0-6FDD-4382-BE88-019B9E420474}" type="presOf" srcId="{106A9C1B-1960-4044-A922-E078B5589E4C}" destId="{306C0CF6-5C8A-4939-A9D3-C601CC01FCDA}" srcOrd="0" destOrd="0" presId="urn:microsoft.com/office/officeart/2005/8/layout/process2"/>
    <dgm:cxn modelId="{855CDBA7-C8FC-49C4-858D-97634B6F1893}" type="presOf" srcId="{4371F358-760F-41A4-B160-824EF197CB20}" destId="{9EF8644D-45CB-48C8-992C-FBCEEF5116A3}" srcOrd="0" destOrd="0" presId="urn:microsoft.com/office/officeart/2005/8/layout/process2"/>
    <dgm:cxn modelId="{659743A8-BE66-4741-B54E-28B9985803D8}" type="presOf" srcId="{0C9B989E-5130-4E78-967E-81676BB40344}" destId="{1D7B343B-56ED-4163-A761-A9069C99B718}" srcOrd="0" destOrd="0" presId="urn:microsoft.com/office/officeart/2005/8/layout/process2"/>
    <dgm:cxn modelId="{B1FE7DCF-C8DF-41D1-AEFD-D46BB8E23C03}" type="presOf" srcId="{7B47965F-E90D-4DC3-8505-16D81B9775CC}" destId="{E93BA295-5C34-4171-909D-A57846BC6EA1}" srcOrd="0" destOrd="0" presId="urn:microsoft.com/office/officeart/2005/8/layout/process2"/>
    <dgm:cxn modelId="{95D8A5DD-26F7-4AF5-B278-A0CDB775C9D2}" type="presOf" srcId="{FC5F4749-EFBA-4A33-B0DC-BF80C1A4C1BA}" destId="{572108D2-F01D-4D48-93E8-B2F28A8094C3}" srcOrd="0" destOrd="0" presId="urn:microsoft.com/office/officeart/2005/8/layout/process2"/>
    <dgm:cxn modelId="{7471A8E5-418A-4393-9D8B-CBB646013273}" srcId="{7B47965F-E90D-4DC3-8505-16D81B9775CC}" destId="{B1AB8527-5242-422D-B693-72338E5E47C0}" srcOrd="3" destOrd="0" parTransId="{B791E039-3E9D-4C41-B99E-B7FA09AD76CB}" sibTransId="{5A327064-AFCF-4783-AB44-8E4BA42454C9}"/>
    <dgm:cxn modelId="{6CF269ED-0495-4BE8-AE40-FE31823C1934}" type="presOf" srcId="{FC5F4749-EFBA-4A33-B0DC-BF80C1A4C1BA}" destId="{12FD9559-6127-46CD-8B84-6B760BADB15E}" srcOrd="1" destOrd="0" presId="urn:microsoft.com/office/officeart/2005/8/layout/process2"/>
    <dgm:cxn modelId="{FBBEF8EF-21CB-4C13-88AF-8EADAB39241D}" srcId="{7B47965F-E90D-4DC3-8505-16D81B9775CC}" destId="{F3CBDE78-2C34-486D-850E-0C969D263A32}" srcOrd="4" destOrd="0" parTransId="{1BD788A5-9858-49B6-8BDE-740EBFD4BBB4}" sibTransId="{8CA36675-C465-4B2B-A96F-F3CC03356F8D}"/>
    <dgm:cxn modelId="{E11F73F5-EB26-42E1-9992-294C54A59505}" type="presOf" srcId="{C5D3F93D-4B85-4A3D-948B-A8265B7ACCF4}" destId="{2D6840F2-4538-4CCE-993C-3CBC2142D608}" srcOrd="0" destOrd="0" presId="urn:microsoft.com/office/officeart/2005/8/layout/process2"/>
    <dgm:cxn modelId="{4461B2F6-0EAA-4DD5-AF4B-D6B38AAB1798}" type="presOf" srcId="{E07DAB5B-56C6-4AD9-B5D7-FF350353585C}" destId="{0443F4CD-5129-4C07-8E36-6702E7621FA3}" srcOrd="1" destOrd="0" presId="urn:microsoft.com/office/officeart/2005/8/layout/process2"/>
    <dgm:cxn modelId="{A73123FC-68E9-4C73-91C7-253F3627C367}" type="presOf" srcId="{5A327064-AFCF-4783-AB44-8E4BA42454C9}" destId="{F549092F-5E3B-4B7F-9E25-15F8442A228B}" srcOrd="1" destOrd="0" presId="urn:microsoft.com/office/officeart/2005/8/layout/process2"/>
    <dgm:cxn modelId="{C997C739-EE74-4D74-9431-F46D0B61CB2E}" type="presParOf" srcId="{E93BA295-5C34-4171-909D-A57846BC6EA1}" destId="{68CB949E-3094-4ED6-8232-6AEDC52C0BE4}" srcOrd="0" destOrd="0" presId="urn:microsoft.com/office/officeart/2005/8/layout/process2"/>
    <dgm:cxn modelId="{C9283365-683D-4F55-9104-59DA61B8CBF0}" type="presParOf" srcId="{E93BA295-5C34-4171-909D-A57846BC6EA1}" destId="{572108D2-F01D-4D48-93E8-B2F28A8094C3}" srcOrd="1" destOrd="0" presId="urn:microsoft.com/office/officeart/2005/8/layout/process2"/>
    <dgm:cxn modelId="{6CC9162F-F92E-431E-B275-63BB127F8441}" type="presParOf" srcId="{572108D2-F01D-4D48-93E8-B2F28A8094C3}" destId="{12FD9559-6127-46CD-8B84-6B760BADB15E}" srcOrd="0" destOrd="0" presId="urn:microsoft.com/office/officeart/2005/8/layout/process2"/>
    <dgm:cxn modelId="{F5E077B2-1FAC-4256-89D2-72C4DB3FBE36}" type="presParOf" srcId="{E93BA295-5C34-4171-909D-A57846BC6EA1}" destId="{9EF8644D-45CB-48C8-992C-FBCEEF5116A3}" srcOrd="2" destOrd="0" presId="urn:microsoft.com/office/officeart/2005/8/layout/process2"/>
    <dgm:cxn modelId="{C62F4883-895E-4258-B0C6-D3DD225B7229}" type="presParOf" srcId="{E93BA295-5C34-4171-909D-A57846BC6EA1}" destId="{306C0CF6-5C8A-4939-A9D3-C601CC01FCDA}" srcOrd="3" destOrd="0" presId="urn:microsoft.com/office/officeart/2005/8/layout/process2"/>
    <dgm:cxn modelId="{643C8FAC-23B9-4316-A598-2AD7E46BC66D}" type="presParOf" srcId="{306C0CF6-5C8A-4939-A9D3-C601CC01FCDA}" destId="{8C6C52BD-9D3B-42A3-96B6-F54FEA036ECE}" srcOrd="0" destOrd="0" presId="urn:microsoft.com/office/officeart/2005/8/layout/process2"/>
    <dgm:cxn modelId="{A86A4DFB-AB2F-4A31-AF1C-F86515374FD2}" type="presParOf" srcId="{E93BA295-5C34-4171-909D-A57846BC6EA1}" destId="{1D7B343B-56ED-4163-A761-A9069C99B718}" srcOrd="4" destOrd="0" presId="urn:microsoft.com/office/officeart/2005/8/layout/process2"/>
    <dgm:cxn modelId="{0A8F02A0-4AFB-49F1-9EF3-668D7CAFD04B}" type="presParOf" srcId="{E93BA295-5C34-4171-909D-A57846BC6EA1}" destId="{F1A42D2C-EA0B-4C89-8184-E26611D6EDCF}" srcOrd="5" destOrd="0" presId="urn:microsoft.com/office/officeart/2005/8/layout/process2"/>
    <dgm:cxn modelId="{E27853A0-894E-4C65-B548-8B7BE5CDAEDC}" type="presParOf" srcId="{F1A42D2C-EA0B-4C89-8184-E26611D6EDCF}" destId="{0443F4CD-5129-4C07-8E36-6702E7621FA3}" srcOrd="0" destOrd="0" presId="urn:microsoft.com/office/officeart/2005/8/layout/process2"/>
    <dgm:cxn modelId="{D2512851-FC39-4AE1-BF6F-E98EE12093D6}" type="presParOf" srcId="{E93BA295-5C34-4171-909D-A57846BC6EA1}" destId="{16E56FD3-3321-4530-B649-F8C611615ABB}" srcOrd="6" destOrd="0" presId="urn:microsoft.com/office/officeart/2005/8/layout/process2"/>
    <dgm:cxn modelId="{F8D76E5A-8033-439D-867A-36F5FC07504C}" type="presParOf" srcId="{E93BA295-5C34-4171-909D-A57846BC6EA1}" destId="{1E66B72B-C39E-4555-8443-94FBF4728439}" srcOrd="7" destOrd="0" presId="urn:microsoft.com/office/officeart/2005/8/layout/process2"/>
    <dgm:cxn modelId="{3E8A4F87-A735-42F2-A214-20C273C98016}" type="presParOf" srcId="{1E66B72B-C39E-4555-8443-94FBF4728439}" destId="{F549092F-5E3B-4B7F-9E25-15F8442A228B}" srcOrd="0" destOrd="0" presId="urn:microsoft.com/office/officeart/2005/8/layout/process2"/>
    <dgm:cxn modelId="{934AFEFC-7AFE-4F7F-955F-94BD939627A1}" type="presParOf" srcId="{E93BA295-5C34-4171-909D-A57846BC6EA1}" destId="{EA39239C-28D7-4C47-9505-9D2BCD0B13B8}" srcOrd="8" destOrd="0" presId="urn:microsoft.com/office/officeart/2005/8/layout/process2"/>
    <dgm:cxn modelId="{53D5C03D-40B2-49E1-9CEA-BEE472F70284}" type="presParOf" srcId="{E93BA295-5C34-4171-909D-A57846BC6EA1}" destId="{B7C771EB-5802-4192-B896-3AD37CB152B8}" srcOrd="9" destOrd="0" presId="urn:microsoft.com/office/officeart/2005/8/layout/process2"/>
    <dgm:cxn modelId="{34E9BFCB-9BB2-4B52-9C8E-7EC526974AF4}" type="presParOf" srcId="{B7C771EB-5802-4192-B896-3AD37CB152B8}" destId="{F716D588-C395-47A9-9B21-962F15F03C5A}" srcOrd="0" destOrd="0" presId="urn:microsoft.com/office/officeart/2005/8/layout/process2"/>
    <dgm:cxn modelId="{D12799B6-6FC0-4B5B-B779-5E838D0A197D}" type="presParOf" srcId="{E93BA295-5C34-4171-909D-A57846BC6EA1}" destId="{2D6840F2-4538-4CCE-993C-3CBC2142D60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47965F-E90D-4DC3-8505-16D81B9775CC}" type="doc">
      <dgm:prSet loTypeId="urn:microsoft.com/office/officeart/2005/8/layout/process2" loCatId="process" qsTypeId="urn:microsoft.com/office/officeart/2005/8/quickstyle/simple1" qsCatId="simple" csTypeId="urn:microsoft.com/office/officeart/2005/8/colors/accent2_4" csCatId="accent2" phldr="1"/>
      <dgm:spPr/>
    </dgm:pt>
    <dgm:pt modelId="{A9128376-60F7-44F1-94D4-3590893D408C}">
      <dgm:prSet custT="1"/>
      <dgm:spPr/>
      <dgm:t>
        <a:bodyPr/>
        <a:lstStyle/>
        <a:p>
          <a:r>
            <a:rPr lang="en-US" sz="1200" dirty="0">
              <a:latin typeface="Aptos (Body)"/>
            </a:rPr>
            <a:t>Dataset Preparation</a:t>
          </a:r>
        </a:p>
      </dgm:t>
    </dgm:pt>
    <dgm:pt modelId="{1CD6CA04-CA46-4901-B426-ECF248966D06}" type="parTrans" cxnId="{2C87BE76-8BA7-4948-906E-A869F6861965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FC5F4749-EFBA-4A33-B0DC-BF80C1A4C1BA}" type="sibTrans" cxnId="{2C87BE76-8BA7-4948-906E-A869F686196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B1AB8527-5242-422D-B693-72338E5E47C0}">
      <dgm:prSet custT="1"/>
      <dgm:spPr/>
      <dgm:t>
        <a:bodyPr/>
        <a:lstStyle/>
        <a:p>
          <a:r>
            <a:rPr lang="en-US" sz="1200" dirty="0">
              <a:latin typeface="Aptos (Body)"/>
            </a:rPr>
            <a:t>Extract mid-level features (fc7)</a:t>
          </a:r>
        </a:p>
      </dgm:t>
    </dgm:pt>
    <dgm:pt modelId="{B791E039-3E9D-4C41-B99E-B7FA09AD76CB}" type="parTrans" cxnId="{7471A8E5-418A-4393-9D8B-CBB646013273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5A327064-AFCF-4783-AB44-8E4BA42454C9}" type="sibTrans" cxnId="{7471A8E5-418A-4393-9D8B-CBB646013273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0C9B989E-5130-4E78-967E-81676BB40344}">
      <dgm:prSet custT="1"/>
      <dgm:spPr/>
      <dgm:t>
        <a:bodyPr/>
        <a:lstStyle/>
        <a:p>
          <a:r>
            <a:rPr lang="en-US" sz="1200" dirty="0">
              <a:latin typeface="Aptos (Body)"/>
            </a:rPr>
            <a:t>Load pre-trained AlexNet (ImageNet)</a:t>
          </a:r>
        </a:p>
      </dgm:t>
    </dgm:pt>
    <dgm:pt modelId="{7BACD6BE-53E2-4D4A-9929-AA670EBD029E}" type="parTrans" cxnId="{52CF4B13-9566-4797-8696-B7A9636979A1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E07DAB5B-56C6-4AD9-B5D7-FF350353585C}" type="sibTrans" cxnId="{52CF4B13-9566-4797-8696-B7A9636979A1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4371F358-760F-41A4-B160-824EF197CB20}">
      <dgm:prSet custT="1"/>
      <dgm:spPr/>
      <dgm:t>
        <a:bodyPr/>
        <a:lstStyle/>
        <a:p>
          <a:r>
            <a:rPr lang="en-US" sz="1200" dirty="0">
              <a:latin typeface="Aptos (Body)"/>
            </a:rPr>
            <a:t>Resize images (227×227)</a:t>
          </a:r>
        </a:p>
      </dgm:t>
    </dgm:pt>
    <dgm:pt modelId="{DC133D3E-9BBC-476B-BD7D-A82B02193D19}" type="parTrans" cxnId="{3D8EC65F-206D-46DB-AF77-3F441934F956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106A9C1B-1960-4044-A922-E078B5589E4C}" type="sibTrans" cxnId="{3D8EC65F-206D-46DB-AF77-3F441934F956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F3CBDE78-2C34-486D-850E-0C969D263A32}">
      <dgm:prSet custT="1"/>
      <dgm:spPr/>
      <dgm:t>
        <a:bodyPr/>
        <a:lstStyle/>
        <a:p>
          <a:r>
            <a:rPr lang="en-US" sz="1200" dirty="0"/>
            <a:t>Train Multiclass SVM Classifier</a:t>
          </a:r>
        </a:p>
      </dgm:t>
    </dgm:pt>
    <dgm:pt modelId="{1BD788A5-9858-49B6-8BDE-740EBFD4BBB4}" type="parTrans" cxnId="{FBBEF8EF-21CB-4C13-88AF-8EADAB39241D}">
      <dgm:prSet/>
      <dgm:spPr/>
      <dgm:t>
        <a:bodyPr/>
        <a:lstStyle/>
        <a:p>
          <a:endParaRPr lang="en-US" sz="1200"/>
        </a:p>
      </dgm:t>
    </dgm:pt>
    <dgm:pt modelId="{8CA36675-C465-4B2B-A96F-F3CC03356F8D}" type="sibTrans" cxnId="{FBBEF8EF-21CB-4C13-88AF-8EADAB39241D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/>
        </a:p>
      </dgm:t>
    </dgm:pt>
    <dgm:pt modelId="{C5D3F93D-4B85-4A3D-948B-A8265B7ACCF4}">
      <dgm:prSet custT="1"/>
      <dgm:spPr/>
      <dgm:t>
        <a:bodyPr/>
        <a:lstStyle/>
        <a:p>
          <a:r>
            <a:rPr lang="en-US" sz="1200" dirty="0">
              <a:latin typeface="Aptos (Body)"/>
            </a:rPr>
            <a:t>Evaluate on UC Merced dataset</a:t>
          </a:r>
        </a:p>
      </dgm:t>
    </dgm:pt>
    <dgm:pt modelId="{4FCEB3DA-B448-4467-B651-76538F4DF456}" type="parTrans" cxnId="{A6608049-6A13-41D3-B988-814A4510A013}">
      <dgm:prSet/>
      <dgm:spPr/>
      <dgm:t>
        <a:bodyPr/>
        <a:lstStyle/>
        <a:p>
          <a:endParaRPr lang="en-US" sz="1200"/>
        </a:p>
      </dgm:t>
    </dgm:pt>
    <dgm:pt modelId="{81C5C6B7-6920-475F-B84F-08A771D9350B}" type="sibTrans" cxnId="{A6608049-6A13-41D3-B988-814A4510A013}">
      <dgm:prSet/>
      <dgm:spPr/>
      <dgm:t>
        <a:bodyPr/>
        <a:lstStyle/>
        <a:p>
          <a:endParaRPr lang="en-US" sz="1200"/>
        </a:p>
      </dgm:t>
    </dgm:pt>
    <dgm:pt modelId="{E93BA295-5C34-4171-909D-A57846BC6EA1}" type="pres">
      <dgm:prSet presAssocID="{7B47965F-E90D-4DC3-8505-16D81B9775CC}" presName="linearFlow" presStyleCnt="0">
        <dgm:presLayoutVars>
          <dgm:resizeHandles val="exact"/>
        </dgm:presLayoutVars>
      </dgm:prSet>
      <dgm:spPr/>
    </dgm:pt>
    <dgm:pt modelId="{68CB949E-3094-4ED6-8232-6AEDC52C0BE4}" type="pres">
      <dgm:prSet presAssocID="{A9128376-60F7-44F1-94D4-3590893D408C}" presName="node" presStyleLbl="node1" presStyleIdx="0" presStyleCnt="6" custScaleX="119763">
        <dgm:presLayoutVars>
          <dgm:bulletEnabled val="1"/>
        </dgm:presLayoutVars>
      </dgm:prSet>
      <dgm:spPr/>
    </dgm:pt>
    <dgm:pt modelId="{572108D2-F01D-4D48-93E8-B2F28A8094C3}" type="pres">
      <dgm:prSet presAssocID="{FC5F4749-EFBA-4A33-B0DC-BF80C1A4C1BA}" presName="sibTrans" presStyleLbl="sibTrans2D1" presStyleIdx="0" presStyleCnt="5"/>
      <dgm:spPr/>
    </dgm:pt>
    <dgm:pt modelId="{12FD9559-6127-46CD-8B84-6B760BADB15E}" type="pres">
      <dgm:prSet presAssocID="{FC5F4749-EFBA-4A33-B0DC-BF80C1A4C1BA}" presName="connectorText" presStyleLbl="sibTrans2D1" presStyleIdx="0" presStyleCnt="5"/>
      <dgm:spPr/>
    </dgm:pt>
    <dgm:pt modelId="{9EF8644D-45CB-48C8-992C-FBCEEF5116A3}" type="pres">
      <dgm:prSet presAssocID="{4371F358-760F-41A4-B160-824EF197CB20}" presName="node" presStyleLbl="node1" presStyleIdx="1" presStyleCnt="6" custScaleX="123431">
        <dgm:presLayoutVars>
          <dgm:bulletEnabled val="1"/>
        </dgm:presLayoutVars>
      </dgm:prSet>
      <dgm:spPr/>
    </dgm:pt>
    <dgm:pt modelId="{306C0CF6-5C8A-4939-A9D3-C601CC01FCDA}" type="pres">
      <dgm:prSet presAssocID="{106A9C1B-1960-4044-A922-E078B5589E4C}" presName="sibTrans" presStyleLbl="sibTrans2D1" presStyleIdx="1" presStyleCnt="5"/>
      <dgm:spPr/>
    </dgm:pt>
    <dgm:pt modelId="{8C6C52BD-9D3B-42A3-96B6-F54FEA036ECE}" type="pres">
      <dgm:prSet presAssocID="{106A9C1B-1960-4044-A922-E078B5589E4C}" presName="connectorText" presStyleLbl="sibTrans2D1" presStyleIdx="1" presStyleCnt="5"/>
      <dgm:spPr/>
    </dgm:pt>
    <dgm:pt modelId="{1D7B343B-56ED-4163-A761-A9069C99B718}" type="pres">
      <dgm:prSet presAssocID="{0C9B989E-5130-4E78-967E-81676BB40344}" presName="node" presStyleLbl="node1" presStyleIdx="2" presStyleCnt="6" custScaleX="131110">
        <dgm:presLayoutVars>
          <dgm:bulletEnabled val="1"/>
        </dgm:presLayoutVars>
      </dgm:prSet>
      <dgm:spPr/>
    </dgm:pt>
    <dgm:pt modelId="{F1A42D2C-EA0B-4C89-8184-E26611D6EDCF}" type="pres">
      <dgm:prSet presAssocID="{E07DAB5B-56C6-4AD9-B5D7-FF350353585C}" presName="sibTrans" presStyleLbl="sibTrans2D1" presStyleIdx="2" presStyleCnt="5"/>
      <dgm:spPr/>
    </dgm:pt>
    <dgm:pt modelId="{0443F4CD-5129-4C07-8E36-6702E7621FA3}" type="pres">
      <dgm:prSet presAssocID="{E07DAB5B-56C6-4AD9-B5D7-FF350353585C}" presName="connectorText" presStyleLbl="sibTrans2D1" presStyleIdx="2" presStyleCnt="5"/>
      <dgm:spPr/>
    </dgm:pt>
    <dgm:pt modelId="{16E56FD3-3321-4530-B649-F8C611615ABB}" type="pres">
      <dgm:prSet presAssocID="{B1AB8527-5242-422D-B693-72338E5E47C0}" presName="node" presStyleLbl="node1" presStyleIdx="3" presStyleCnt="6" custScaleX="132339">
        <dgm:presLayoutVars>
          <dgm:bulletEnabled val="1"/>
        </dgm:presLayoutVars>
      </dgm:prSet>
      <dgm:spPr/>
    </dgm:pt>
    <dgm:pt modelId="{1E66B72B-C39E-4555-8443-94FBF4728439}" type="pres">
      <dgm:prSet presAssocID="{5A327064-AFCF-4783-AB44-8E4BA42454C9}" presName="sibTrans" presStyleLbl="sibTrans2D1" presStyleIdx="3" presStyleCnt="5"/>
      <dgm:spPr/>
    </dgm:pt>
    <dgm:pt modelId="{F549092F-5E3B-4B7F-9E25-15F8442A228B}" type="pres">
      <dgm:prSet presAssocID="{5A327064-AFCF-4783-AB44-8E4BA42454C9}" presName="connectorText" presStyleLbl="sibTrans2D1" presStyleIdx="3" presStyleCnt="5"/>
      <dgm:spPr/>
    </dgm:pt>
    <dgm:pt modelId="{EA39239C-28D7-4C47-9505-9D2BCD0B13B8}" type="pres">
      <dgm:prSet presAssocID="{F3CBDE78-2C34-486D-850E-0C969D263A32}" presName="node" presStyleLbl="node1" presStyleIdx="4" presStyleCnt="6" custScaleX="124961">
        <dgm:presLayoutVars>
          <dgm:bulletEnabled val="1"/>
        </dgm:presLayoutVars>
      </dgm:prSet>
      <dgm:spPr/>
    </dgm:pt>
    <dgm:pt modelId="{B7C771EB-5802-4192-B896-3AD37CB152B8}" type="pres">
      <dgm:prSet presAssocID="{8CA36675-C465-4B2B-A96F-F3CC03356F8D}" presName="sibTrans" presStyleLbl="sibTrans2D1" presStyleIdx="4" presStyleCnt="5"/>
      <dgm:spPr/>
    </dgm:pt>
    <dgm:pt modelId="{F716D588-C395-47A9-9B21-962F15F03C5A}" type="pres">
      <dgm:prSet presAssocID="{8CA36675-C465-4B2B-A96F-F3CC03356F8D}" presName="connectorText" presStyleLbl="sibTrans2D1" presStyleIdx="4" presStyleCnt="5"/>
      <dgm:spPr/>
    </dgm:pt>
    <dgm:pt modelId="{2D6840F2-4538-4CCE-993C-3CBC2142D608}" type="pres">
      <dgm:prSet presAssocID="{C5D3F93D-4B85-4A3D-948B-A8265B7ACCF4}" presName="node" presStyleLbl="node1" presStyleIdx="5" presStyleCnt="6" custScaleX="126191">
        <dgm:presLayoutVars>
          <dgm:bulletEnabled val="1"/>
        </dgm:presLayoutVars>
      </dgm:prSet>
      <dgm:spPr/>
    </dgm:pt>
  </dgm:ptLst>
  <dgm:cxnLst>
    <dgm:cxn modelId="{B719A809-6607-45AF-8F35-D54295B5CA44}" type="presOf" srcId="{5A327064-AFCF-4783-AB44-8E4BA42454C9}" destId="{1E66B72B-C39E-4555-8443-94FBF4728439}" srcOrd="0" destOrd="0" presId="urn:microsoft.com/office/officeart/2005/8/layout/process2"/>
    <dgm:cxn modelId="{F8D44C12-80B8-4379-9D2C-E0C80C909668}" type="presOf" srcId="{F3CBDE78-2C34-486D-850E-0C969D263A32}" destId="{EA39239C-28D7-4C47-9505-9D2BCD0B13B8}" srcOrd="0" destOrd="0" presId="urn:microsoft.com/office/officeart/2005/8/layout/process2"/>
    <dgm:cxn modelId="{52CF4B13-9566-4797-8696-B7A9636979A1}" srcId="{7B47965F-E90D-4DC3-8505-16D81B9775CC}" destId="{0C9B989E-5130-4E78-967E-81676BB40344}" srcOrd="2" destOrd="0" parTransId="{7BACD6BE-53E2-4D4A-9929-AA670EBD029E}" sibTransId="{E07DAB5B-56C6-4AD9-B5D7-FF350353585C}"/>
    <dgm:cxn modelId="{5A9C9116-3B80-44F2-AB19-9BBAC7C386C0}" type="presOf" srcId="{B1AB8527-5242-422D-B693-72338E5E47C0}" destId="{16E56FD3-3321-4530-B649-F8C611615ABB}" srcOrd="0" destOrd="0" presId="urn:microsoft.com/office/officeart/2005/8/layout/process2"/>
    <dgm:cxn modelId="{3D8EC65F-206D-46DB-AF77-3F441934F956}" srcId="{7B47965F-E90D-4DC3-8505-16D81B9775CC}" destId="{4371F358-760F-41A4-B160-824EF197CB20}" srcOrd="1" destOrd="0" parTransId="{DC133D3E-9BBC-476B-BD7D-A82B02193D19}" sibTransId="{106A9C1B-1960-4044-A922-E078B5589E4C}"/>
    <dgm:cxn modelId="{A6608049-6A13-41D3-B988-814A4510A013}" srcId="{7B47965F-E90D-4DC3-8505-16D81B9775CC}" destId="{C5D3F93D-4B85-4A3D-948B-A8265B7ACCF4}" srcOrd="5" destOrd="0" parTransId="{4FCEB3DA-B448-4467-B651-76538F4DF456}" sibTransId="{81C5C6B7-6920-475F-B84F-08A771D9350B}"/>
    <dgm:cxn modelId="{CA58DB49-72D7-45EE-8DBF-1D5BBC8F372A}" type="presOf" srcId="{8CA36675-C465-4B2B-A96F-F3CC03356F8D}" destId="{B7C771EB-5802-4192-B896-3AD37CB152B8}" srcOrd="0" destOrd="0" presId="urn:microsoft.com/office/officeart/2005/8/layout/process2"/>
    <dgm:cxn modelId="{1ED1226A-486B-45A6-846A-730D12A9CD38}" type="presOf" srcId="{106A9C1B-1960-4044-A922-E078B5589E4C}" destId="{8C6C52BD-9D3B-42A3-96B6-F54FEA036ECE}" srcOrd="1" destOrd="0" presId="urn:microsoft.com/office/officeart/2005/8/layout/process2"/>
    <dgm:cxn modelId="{0D7BB84A-81CE-4430-B777-4525203367A5}" type="presOf" srcId="{8CA36675-C465-4B2B-A96F-F3CC03356F8D}" destId="{F716D588-C395-47A9-9B21-962F15F03C5A}" srcOrd="1" destOrd="0" presId="urn:microsoft.com/office/officeart/2005/8/layout/process2"/>
    <dgm:cxn modelId="{2C87BE76-8BA7-4948-906E-A869F6861965}" srcId="{7B47965F-E90D-4DC3-8505-16D81B9775CC}" destId="{A9128376-60F7-44F1-94D4-3590893D408C}" srcOrd="0" destOrd="0" parTransId="{1CD6CA04-CA46-4901-B426-ECF248966D06}" sibTransId="{FC5F4749-EFBA-4A33-B0DC-BF80C1A4C1BA}"/>
    <dgm:cxn modelId="{8929288A-4D7B-4A6D-B89B-A1F8C23A76BC}" type="presOf" srcId="{E07DAB5B-56C6-4AD9-B5D7-FF350353585C}" destId="{F1A42D2C-EA0B-4C89-8184-E26611D6EDCF}" srcOrd="0" destOrd="0" presId="urn:microsoft.com/office/officeart/2005/8/layout/process2"/>
    <dgm:cxn modelId="{0FBFA48F-4492-4ACA-867D-B5692B1CC3EA}" type="presOf" srcId="{A9128376-60F7-44F1-94D4-3590893D408C}" destId="{68CB949E-3094-4ED6-8232-6AEDC52C0BE4}" srcOrd="0" destOrd="0" presId="urn:microsoft.com/office/officeart/2005/8/layout/process2"/>
    <dgm:cxn modelId="{219ABAA0-6FDD-4382-BE88-019B9E420474}" type="presOf" srcId="{106A9C1B-1960-4044-A922-E078B5589E4C}" destId="{306C0CF6-5C8A-4939-A9D3-C601CC01FCDA}" srcOrd="0" destOrd="0" presId="urn:microsoft.com/office/officeart/2005/8/layout/process2"/>
    <dgm:cxn modelId="{855CDBA7-C8FC-49C4-858D-97634B6F1893}" type="presOf" srcId="{4371F358-760F-41A4-B160-824EF197CB20}" destId="{9EF8644D-45CB-48C8-992C-FBCEEF5116A3}" srcOrd="0" destOrd="0" presId="urn:microsoft.com/office/officeart/2005/8/layout/process2"/>
    <dgm:cxn modelId="{659743A8-BE66-4741-B54E-28B9985803D8}" type="presOf" srcId="{0C9B989E-5130-4E78-967E-81676BB40344}" destId="{1D7B343B-56ED-4163-A761-A9069C99B718}" srcOrd="0" destOrd="0" presId="urn:microsoft.com/office/officeart/2005/8/layout/process2"/>
    <dgm:cxn modelId="{B1FE7DCF-C8DF-41D1-AEFD-D46BB8E23C03}" type="presOf" srcId="{7B47965F-E90D-4DC3-8505-16D81B9775CC}" destId="{E93BA295-5C34-4171-909D-A57846BC6EA1}" srcOrd="0" destOrd="0" presId="urn:microsoft.com/office/officeart/2005/8/layout/process2"/>
    <dgm:cxn modelId="{95D8A5DD-26F7-4AF5-B278-A0CDB775C9D2}" type="presOf" srcId="{FC5F4749-EFBA-4A33-B0DC-BF80C1A4C1BA}" destId="{572108D2-F01D-4D48-93E8-B2F28A8094C3}" srcOrd="0" destOrd="0" presId="urn:microsoft.com/office/officeart/2005/8/layout/process2"/>
    <dgm:cxn modelId="{7471A8E5-418A-4393-9D8B-CBB646013273}" srcId="{7B47965F-E90D-4DC3-8505-16D81B9775CC}" destId="{B1AB8527-5242-422D-B693-72338E5E47C0}" srcOrd="3" destOrd="0" parTransId="{B791E039-3E9D-4C41-B99E-B7FA09AD76CB}" sibTransId="{5A327064-AFCF-4783-AB44-8E4BA42454C9}"/>
    <dgm:cxn modelId="{6CF269ED-0495-4BE8-AE40-FE31823C1934}" type="presOf" srcId="{FC5F4749-EFBA-4A33-B0DC-BF80C1A4C1BA}" destId="{12FD9559-6127-46CD-8B84-6B760BADB15E}" srcOrd="1" destOrd="0" presId="urn:microsoft.com/office/officeart/2005/8/layout/process2"/>
    <dgm:cxn modelId="{FBBEF8EF-21CB-4C13-88AF-8EADAB39241D}" srcId="{7B47965F-E90D-4DC3-8505-16D81B9775CC}" destId="{F3CBDE78-2C34-486D-850E-0C969D263A32}" srcOrd="4" destOrd="0" parTransId="{1BD788A5-9858-49B6-8BDE-740EBFD4BBB4}" sibTransId="{8CA36675-C465-4B2B-A96F-F3CC03356F8D}"/>
    <dgm:cxn modelId="{E11F73F5-EB26-42E1-9992-294C54A59505}" type="presOf" srcId="{C5D3F93D-4B85-4A3D-948B-A8265B7ACCF4}" destId="{2D6840F2-4538-4CCE-993C-3CBC2142D608}" srcOrd="0" destOrd="0" presId="urn:microsoft.com/office/officeart/2005/8/layout/process2"/>
    <dgm:cxn modelId="{4461B2F6-0EAA-4DD5-AF4B-D6B38AAB1798}" type="presOf" srcId="{E07DAB5B-56C6-4AD9-B5D7-FF350353585C}" destId="{0443F4CD-5129-4C07-8E36-6702E7621FA3}" srcOrd="1" destOrd="0" presId="urn:microsoft.com/office/officeart/2005/8/layout/process2"/>
    <dgm:cxn modelId="{A73123FC-68E9-4C73-91C7-253F3627C367}" type="presOf" srcId="{5A327064-AFCF-4783-AB44-8E4BA42454C9}" destId="{F549092F-5E3B-4B7F-9E25-15F8442A228B}" srcOrd="1" destOrd="0" presId="urn:microsoft.com/office/officeart/2005/8/layout/process2"/>
    <dgm:cxn modelId="{C997C739-EE74-4D74-9431-F46D0B61CB2E}" type="presParOf" srcId="{E93BA295-5C34-4171-909D-A57846BC6EA1}" destId="{68CB949E-3094-4ED6-8232-6AEDC52C0BE4}" srcOrd="0" destOrd="0" presId="urn:microsoft.com/office/officeart/2005/8/layout/process2"/>
    <dgm:cxn modelId="{C9283365-683D-4F55-9104-59DA61B8CBF0}" type="presParOf" srcId="{E93BA295-5C34-4171-909D-A57846BC6EA1}" destId="{572108D2-F01D-4D48-93E8-B2F28A8094C3}" srcOrd="1" destOrd="0" presId="urn:microsoft.com/office/officeart/2005/8/layout/process2"/>
    <dgm:cxn modelId="{6CC9162F-F92E-431E-B275-63BB127F8441}" type="presParOf" srcId="{572108D2-F01D-4D48-93E8-B2F28A8094C3}" destId="{12FD9559-6127-46CD-8B84-6B760BADB15E}" srcOrd="0" destOrd="0" presId="urn:microsoft.com/office/officeart/2005/8/layout/process2"/>
    <dgm:cxn modelId="{F5E077B2-1FAC-4256-89D2-72C4DB3FBE36}" type="presParOf" srcId="{E93BA295-5C34-4171-909D-A57846BC6EA1}" destId="{9EF8644D-45CB-48C8-992C-FBCEEF5116A3}" srcOrd="2" destOrd="0" presId="urn:microsoft.com/office/officeart/2005/8/layout/process2"/>
    <dgm:cxn modelId="{C62F4883-895E-4258-B0C6-D3DD225B7229}" type="presParOf" srcId="{E93BA295-5C34-4171-909D-A57846BC6EA1}" destId="{306C0CF6-5C8A-4939-A9D3-C601CC01FCDA}" srcOrd="3" destOrd="0" presId="urn:microsoft.com/office/officeart/2005/8/layout/process2"/>
    <dgm:cxn modelId="{643C8FAC-23B9-4316-A598-2AD7E46BC66D}" type="presParOf" srcId="{306C0CF6-5C8A-4939-A9D3-C601CC01FCDA}" destId="{8C6C52BD-9D3B-42A3-96B6-F54FEA036ECE}" srcOrd="0" destOrd="0" presId="urn:microsoft.com/office/officeart/2005/8/layout/process2"/>
    <dgm:cxn modelId="{A86A4DFB-AB2F-4A31-AF1C-F86515374FD2}" type="presParOf" srcId="{E93BA295-5C34-4171-909D-A57846BC6EA1}" destId="{1D7B343B-56ED-4163-A761-A9069C99B718}" srcOrd="4" destOrd="0" presId="urn:microsoft.com/office/officeart/2005/8/layout/process2"/>
    <dgm:cxn modelId="{0A8F02A0-4AFB-49F1-9EF3-668D7CAFD04B}" type="presParOf" srcId="{E93BA295-5C34-4171-909D-A57846BC6EA1}" destId="{F1A42D2C-EA0B-4C89-8184-E26611D6EDCF}" srcOrd="5" destOrd="0" presId="urn:microsoft.com/office/officeart/2005/8/layout/process2"/>
    <dgm:cxn modelId="{E27853A0-894E-4C65-B548-8B7BE5CDAEDC}" type="presParOf" srcId="{F1A42D2C-EA0B-4C89-8184-E26611D6EDCF}" destId="{0443F4CD-5129-4C07-8E36-6702E7621FA3}" srcOrd="0" destOrd="0" presId="urn:microsoft.com/office/officeart/2005/8/layout/process2"/>
    <dgm:cxn modelId="{D2512851-FC39-4AE1-BF6F-E98EE12093D6}" type="presParOf" srcId="{E93BA295-5C34-4171-909D-A57846BC6EA1}" destId="{16E56FD3-3321-4530-B649-F8C611615ABB}" srcOrd="6" destOrd="0" presId="urn:microsoft.com/office/officeart/2005/8/layout/process2"/>
    <dgm:cxn modelId="{F8D76E5A-8033-439D-867A-36F5FC07504C}" type="presParOf" srcId="{E93BA295-5C34-4171-909D-A57846BC6EA1}" destId="{1E66B72B-C39E-4555-8443-94FBF4728439}" srcOrd="7" destOrd="0" presId="urn:microsoft.com/office/officeart/2005/8/layout/process2"/>
    <dgm:cxn modelId="{3E8A4F87-A735-42F2-A214-20C273C98016}" type="presParOf" srcId="{1E66B72B-C39E-4555-8443-94FBF4728439}" destId="{F549092F-5E3B-4B7F-9E25-15F8442A228B}" srcOrd="0" destOrd="0" presId="urn:microsoft.com/office/officeart/2005/8/layout/process2"/>
    <dgm:cxn modelId="{934AFEFC-7AFE-4F7F-955F-94BD939627A1}" type="presParOf" srcId="{E93BA295-5C34-4171-909D-A57846BC6EA1}" destId="{EA39239C-28D7-4C47-9505-9D2BCD0B13B8}" srcOrd="8" destOrd="0" presId="urn:microsoft.com/office/officeart/2005/8/layout/process2"/>
    <dgm:cxn modelId="{53D5C03D-40B2-49E1-9CEA-BEE472F70284}" type="presParOf" srcId="{E93BA295-5C34-4171-909D-A57846BC6EA1}" destId="{B7C771EB-5802-4192-B896-3AD37CB152B8}" srcOrd="9" destOrd="0" presId="urn:microsoft.com/office/officeart/2005/8/layout/process2"/>
    <dgm:cxn modelId="{34E9BFCB-9BB2-4B52-9C8E-7EC526974AF4}" type="presParOf" srcId="{B7C771EB-5802-4192-B896-3AD37CB152B8}" destId="{F716D588-C395-47A9-9B21-962F15F03C5A}" srcOrd="0" destOrd="0" presId="urn:microsoft.com/office/officeart/2005/8/layout/process2"/>
    <dgm:cxn modelId="{D12799B6-6FC0-4B5B-B779-5E838D0A197D}" type="presParOf" srcId="{E93BA295-5C34-4171-909D-A57846BC6EA1}" destId="{2D6840F2-4538-4CCE-993C-3CBC2142D60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47965F-E90D-4DC3-8505-16D81B9775CC}" type="doc">
      <dgm:prSet loTypeId="urn:microsoft.com/office/officeart/2005/8/layout/process2" loCatId="process" qsTypeId="urn:microsoft.com/office/officeart/2005/8/quickstyle/simple1" qsCatId="simple" csTypeId="urn:microsoft.com/office/officeart/2005/8/colors/colorful3" csCatId="colorful" phldr="1"/>
      <dgm:spPr/>
    </dgm:pt>
    <dgm:pt modelId="{A9128376-60F7-44F1-94D4-3590893D408C}">
      <dgm:prSet custT="1"/>
      <dgm:spPr/>
      <dgm:t>
        <a:bodyPr/>
        <a:lstStyle/>
        <a:p>
          <a:r>
            <a:rPr lang="en-US" sz="1200" dirty="0">
              <a:latin typeface="Aptos (Body)"/>
            </a:rPr>
            <a:t>Dataset Preparation</a:t>
          </a:r>
        </a:p>
      </dgm:t>
    </dgm:pt>
    <dgm:pt modelId="{1CD6CA04-CA46-4901-B426-ECF248966D06}" type="parTrans" cxnId="{2C87BE76-8BA7-4948-906E-A869F6861965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FC5F4749-EFBA-4A33-B0DC-BF80C1A4C1BA}" type="sibTrans" cxnId="{2C87BE76-8BA7-4948-906E-A869F686196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B1AB8527-5242-422D-B693-72338E5E47C0}">
      <dgm:prSet custT="1"/>
      <dgm:spPr/>
      <dgm:t>
        <a:bodyPr/>
        <a:lstStyle/>
        <a:p>
          <a:r>
            <a:rPr lang="en-US" sz="1200" dirty="0">
              <a:latin typeface="Aptos (Body)"/>
            </a:rPr>
            <a:t>Train Lightweight CNN Model</a:t>
          </a:r>
        </a:p>
      </dgm:t>
    </dgm:pt>
    <dgm:pt modelId="{B791E039-3E9D-4C41-B99E-B7FA09AD76CB}" type="parTrans" cxnId="{7471A8E5-418A-4393-9D8B-CBB646013273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5A327064-AFCF-4783-AB44-8E4BA42454C9}" type="sibTrans" cxnId="{7471A8E5-418A-4393-9D8B-CBB646013273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0C9B989E-5130-4E78-967E-81676BB40344}">
      <dgm:prSet custT="1"/>
      <dgm:spPr/>
      <dgm:t>
        <a:bodyPr/>
        <a:lstStyle/>
        <a:p>
          <a:r>
            <a:rPr lang="en-US" sz="1200" dirty="0">
              <a:latin typeface="Aptos (Body)"/>
            </a:rPr>
            <a:t>Configure Lightweight CNN Architecture</a:t>
          </a:r>
        </a:p>
      </dgm:t>
    </dgm:pt>
    <dgm:pt modelId="{7BACD6BE-53E2-4D4A-9929-AA670EBD029E}" type="parTrans" cxnId="{52CF4B13-9566-4797-8696-B7A9636979A1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E07DAB5B-56C6-4AD9-B5D7-FF350353585C}" type="sibTrans" cxnId="{52CF4B13-9566-4797-8696-B7A9636979A1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4371F358-760F-41A4-B160-824EF197CB20}">
      <dgm:prSet custT="1"/>
      <dgm:spPr/>
      <dgm:t>
        <a:bodyPr/>
        <a:lstStyle/>
        <a:p>
          <a:r>
            <a:rPr lang="en-US" sz="1200" dirty="0">
              <a:latin typeface="Aptos (Body)"/>
            </a:rPr>
            <a:t>Image Preprocessing (Normalization)</a:t>
          </a:r>
        </a:p>
      </dgm:t>
    </dgm:pt>
    <dgm:pt modelId="{DC133D3E-9BBC-476B-BD7D-A82B02193D19}" type="parTrans" cxnId="{3D8EC65F-206D-46DB-AF77-3F441934F956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106A9C1B-1960-4044-A922-E078B5589E4C}" type="sibTrans" cxnId="{3D8EC65F-206D-46DB-AF77-3F441934F956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F3CBDE78-2C34-486D-850E-0C969D263A32}">
      <dgm:prSet custT="1"/>
      <dgm:spPr/>
      <dgm:t>
        <a:bodyPr/>
        <a:lstStyle/>
        <a:p>
          <a:r>
            <a:rPr lang="en-US" sz="1200" dirty="0"/>
            <a:t>Evaluate on UC Merced Dataset</a:t>
          </a:r>
        </a:p>
      </dgm:t>
    </dgm:pt>
    <dgm:pt modelId="{1BD788A5-9858-49B6-8BDE-740EBFD4BBB4}" type="parTrans" cxnId="{FBBEF8EF-21CB-4C13-88AF-8EADAB39241D}">
      <dgm:prSet/>
      <dgm:spPr/>
      <dgm:t>
        <a:bodyPr/>
        <a:lstStyle/>
        <a:p>
          <a:endParaRPr lang="en-US" sz="1200"/>
        </a:p>
      </dgm:t>
    </dgm:pt>
    <dgm:pt modelId="{8CA36675-C465-4B2B-A96F-F3CC03356F8D}" type="sibTrans" cxnId="{FBBEF8EF-21CB-4C13-88AF-8EADAB39241D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/>
        </a:p>
      </dgm:t>
    </dgm:pt>
    <dgm:pt modelId="{C5D3F93D-4B85-4A3D-948B-A8265B7ACCF4}">
      <dgm:prSet custT="1"/>
      <dgm:spPr/>
      <dgm:t>
        <a:bodyPr/>
        <a:lstStyle/>
        <a:p>
          <a:r>
            <a:rPr lang="en-US" sz="1200" dirty="0">
              <a:latin typeface="Aptos (Body)"/>
            </a:rPr>
            <a:t>Compare with State-of-the-Art Models</a:t>
          </a:r>
        </a:p>
      </dgm:t>
    </dgm:pt>
    <dgm:pt modelId="{4FCEB3DA-B448-4467-B651-76538F4DF456}" type="parTrans" cxnId="{A6608049-6A13-41D3-B988-814A4510A013}">
      <dgm:prSet/>
      <dgm:spPr/>
      <dgm:t>
        <a:bodyPr/>
        <a:lstStyle/>
        <a:p>
          <a:endParaRPr lang="en-US" sz="1200"/>
        </a:p>
      </dgm:t>
    </dgm:pt>
    <dgm:pt modelId="{81C5C6B7-6920-475F-B84F-08A771D9350B}" type="sibTrans" cxnId="{A6608049-6A13-41D3-B988-814A4510A013}">
      <dgm:prSet/>
      <dgm:spPr/>
      <dgm:t>
        <a:bodyPr/>
        <a:lstStyle/>
        <a:p>
          <a:endParaRPr lang="en-US" sz="1200"/>
        </a:p>
      </dgm:t>
    </dgm:pt>
    <dgm:pt modelId="{E93BA295-5C34-4171-909D-A57846BC6EA1}" type="pres">
      <dgm:prSet presAssocID="{7B47965F-E90D-4DC3-8505-16D81B9775CC}" presName="linearFlow" presStyleCnt="0">
        <dgm:presLayoutVars>
          <dgm:resizeHandles val="exact"/>
        </dgm:presLayoutVars>
      </dgm:prSet>
      <dgm:spPr/>
    </dgm:pt>
    <dgm:pt modelId="{68CB949E-3094-4ED6-8232-6AEDC52C0BE4}" type="pres">
      <dgm:prSet presAssocID="{A9128376-60F7-44F1-94D4-3590893D408C}" presName="node" presStyleLbl="node1" presStyleIdx="0" presStyleCnt="6" custScaleX="167857">
        <dgm:presLayoutVars>
          <dgm:bulletEnabled val="1"/>
        </dgm:presLayoutVars>
      </dgm:prSet>
      <dgm:spPr/>
    </dgm:pt>
    <dgm:pt modelId="{572108D2-F01D-4D48-93E8-B2F28A8094C3}" type="pres">
      <dgm:prSet presAssocID="{FC5F4749-EFBA-4A33-B0DC-BF80C1A4C1BA}" presName="sibTrans" presStyleLbl="sibTrans2D1" presStyleIdx="0" presStyleCnt="5"/>
      <dgm:spPr/>
    </dgm:pt>
    <dgm:pt modelId="{12FD9559-6127-46CD-8B84-6B760BADB15E}" type="pres">
      <dgm:prSet presAssocID="{FC5F4749-EFBA-4A33-B0DC-BF80C1A4C1BA}" presName="connectorText" presStyleLbl="sibTrans2D1" presStyleIdx="0" presStyleCnt="5"/>
      <dgm:spPr/>
    </dgm:pt>
    <dgm:pt modelId="{9EF8644D-45CB-48C8-992C-FBCEEF5116A3}" type="pres">
      <dgm:prSet presAssocID="{4371F358-760F-41A4-B160-824EF197CB20}" presName="node" presStyleLbl="node1" presStyleIdx="1" presStyleCnt="6" custScaleX="172158">
        <dgm:presLayoutVars>
          <dgm:bulletEnabled val="1"/>
        </dgm:presLayoutVars>
      </dgm:prSet>
      <dgm:spPr/>
    </dgm:pt>
    <dgm:pt modelId="{306C0CF6-5C8A-4939-A9D3-C601CC01FCDA}" type="pres">
      <dgm:prSet presAssocID="{106A9C1B-1960-4044-A922-E078B5589E4C}" presName="sibTrans" presStyleLbl="sibTrans2D1" presStyleIdx="1" presStyleCnt="5"/>
      <dgm:spPr/>
    </dgm:pt>
    <dgm:pt modelId="{8C6C52BD-9D3B-42A3-96B6-F54FEA036ECE}" type="pres">
      <dgm:prSet presAssocID="{106A9C1B-1960-4044-A922-E078B5589E4C}" presName="connectorText" presStyleLbl="sibTrans2D1" presStyleIdx="1" presStyleCnt="5"/>
      <dgm:spPr/>
    </dgm:pt>
    <dgm:pt modelId="{1D7B343B-56ED-4163-A761-A9069C99B718}" type="pres">
      <dgm:prSet presAssocID="{0C9B989E-5130-4E78-967E-81676BB40344}" presName="node" presStyleLbl="node1" presStyleIdx="2" presStyleCnt="6" custScaleX="198668">
        <dgm:presLayoutVars>
          <dgm:bulletEnabled val="1"/>
        </dgm:presLayoutVars>
      </dgm:prSet>
      <dgm:spPr/>
    </dgm:pt>
    <dgm:pt modelId="{F1A42D2C-EA0B-4C89-8184-E26611D6EDCF}" type="pres">
      <dgm:prSet presAssocID="{E07DAB5B-56C6-4AD9-B5D7-FF350353585C}" presName="sibTrans" presStyleLbl="sibTrans2D1" presStyleIdx="2" presStyleCnt="5"/>
      <dgm:spPr/>
    </dgm:pt>
    <dgm:pt modelId="{0443F4CD-5129-4C07-8E36-6702E7621FA3}" type="pres">
      <dgm:prSet presAssocID="{E07DAB5B-56C6-4AD9-B5D7-FF350353585C}" presName="connectorText" presStyleLbl="sibTrans2D1" presStyleIdx="2" presStyleCnt="5"/>
      <dgm:spPr/>
    </dgm:pt>
    <dgm:pt modelId="{16E56FD3-3321-4530-B649-F8C611615ABB}" type="pres">
      <dgm:prSet presAssocID="{B1AB8527-5242-422D-B693-72338E5E47C0}" presName="node" presStyleLbl="node1" presStyleIdx="3" presStyleCnt="6" custScaleX="219848">
        <dgm:presLayoutVars>
          <dgm:bulletEnabled val="1"/>
        </dgm:presLayoutVars>
      </dgm:prSet>
      <dgm:spPr/>
    </dgm:pt>
    <dgm:pt modelId="{1E66B72B-C39E-4555-8443-94FBF4728439}" type="pres">
      <dgm:prSet presAssocID="{5A327064-AFCF-4783-AB44-8E4BA42454C9}" presName="sibTrans" presStyleLbl="sibTrans2D1" presStyleIdx="3" presStyleCnt="5"/>
      <dgm:spPr/>
    </dgm:pt>
    <dgm:pt modelId="{F549092F-5E3B-4B7F-9E25-15F8442A228B}" type="pres">
      <dgm:prSet presAssocID="{5A327064-AFCF-4783-AB44-8E4BA42454C9}" presName="connectorText" presStyleLbl="sibTrans2D1" presStyleIdx="3" presStyleCnt="5"/>
      <dgm:spPr/>
    </dgm:pt>
    <dgm:pt modelId="{EA39239C-28D7-4C47-9505-9D2BCD0B13B8}" type="pres">
      <dgm:prSet presAssocID="{F3CBDE78-2C34-486D-850E-0C969D263A32}" presName="node" presStyleLbl="node1" presStyleIdx="4" presStyleCnt="6" custScaleX="227599">
        <dgm:presLayoutVars>
          <dgm:bulletEnabled val="1"/>
        </dgm:presLayoutVars>
      </dgm:prSet>
      <dgm:spPr/>
    </dgm:pt>
    <dgm:pt modelId="{B7C771EB-5802-4192-B896-3AD37CB152B8}" type="pres">
      <dgm:prSet presAssocID="{8CA36675-C465-4B2B-A96F-F3CC03356F8D}" presName="sibTrans" presStyleLbl="sibTrans2D1" presStyleIdx="4" presStyleCnt="5"/>
      <dgm:spPr/>
    </dgm:pt>
    <dgm:pt modelId="{F716D588-C395-47A9-9B21-962F15F03C5A}" type="pres">
      <dgm:prSet presAssocID="{8CA36675-C465-4B2B-A96F-F3CC03356F8D}" presName="connectorText" presStyleLbl="sibTrans2D1" presStyleIdx="4" presStyleCnt="5"/>
      <dgm:spPr/>
    </dgm:pt>
    <dgm:pt modelId="{2D6840F2-4538-4CCE-993C-3CBC2142D608}" type="pres">
      <dgm:prSet presAssocID="{C5D3F93D-4B85-4A3D-948B-A8265B7ACCF4}" presName="node" presStyleLbl="node1" presStyleIdx="5" presStyleCnt="6" custScaleX="233040">
        <dgm:presLayoutVars>
          <dgm:bulletEnabled val="1"/>
        </dgm:presLayoutVars>
      </dgm:prSet>
      <dgm:spPr/>
    </dgm:pt>
  </dgm:ptLst>
  <dgm:cxnLst>
    <dgm:cxn modelId="{B719A809-6607-45AF-8F35-D54295B5CA44}" type="presOf" srcId="{5A327064-AFCF-4783-AB44-8E4BA42454C9}" destId="{1E66B72B-C39E-4555-8443-94FBF4728439}" srcOrd="0" destOrd="0" presId="urn:microsoft.com/office/officeart/2005/8/layout/process2"/>
    <dgm:cxn modelId="{F8D44C12-80B8-4379-9D2C-E0C80C909668}" type="presOf" srcId="{F3CBDE78-2C34-486D-850E-0C969D263A32}" destId="{EA39239C-28D7-4C47-9505-9D2BCD0B13B8}" srcOrd="0" destOrd="0" presId="urn:microsoft.com/office/officeart/2005/8/layout/process2"/>
    <dgm:cxn modelId="{52CF4B13-9566-4797-8696-B7A9636979A1}" srcId="{7B47965F-E90D-4DC3-8505-16D81B9775CC}" destId="{0C9B989E-5130-4E78-967E-81676BB40344}" srcOrd="2" destOrd="0" parTransId="{7BACD6BE-53E2-4D4A-9929-AA670EBD029E}" sibTransId="{E07DAB5B-56C6-4AD9-B5D7-FF350353585C}"/>
    <dgm:cxn modelId="{5A9C9116-3B80-44F2-AB19-9BBAC7C386C0}" type="presOf" srcId="{B1AB8527-5242-422D-B693-72338E5E47C0}" destId="{16E56FD3-3321-4530-B649-F8C611615ABB}" srcOrd="0" destOrd="0" presId="urn:microsoft.com/office/officeart/2005/8/layout/process2"/>
    <dgm:cxn modelId="{3D8EC65F-206D-46DB-AF77-3F441934F956}" srcId="{7B47965F-E90D-4DC3-8505-16D81B9775CC}" destId="{4371F358-760F-41A4-B160-824EF197CB20}" srcOrd="1" destOrd="0" parTransId="{DC133D3E-9BBC-476B-BD7D-A82B02193D19}" sibTransId="{106A9C1B-1960-4044-A922-E078B5589E4C}"/>
    <dgm:cxn modelId="{A6608049-6A13-41D3-B988-814A4510A013}" srcId="{7B47965F-E90D-4DC3-8505-16D81B9775CC}" destId="{C5D3F93D-4B85-4A3D-948B-A8265B7ACCF4}" srcOrd="5" destOrd="0" parTransId="{4FCEB3DA-B448-4467-B651-76538F4DF456}" sibTransId="{81C5C6B7-6920-475F-B84F-08A771D9350B}"/>
    <dgm:cxn modelId="{CA58DB49-72D7-45EE-8DBF-1D5BBC8F372A}" type="presOf" srcId="{8CA36675-C465-4B2B-A96F-F3CC03356F8D}" destId="{B7C771EB-5802-4192-B896-3AD37CB152B8}" srcOrd="0" destOrd="0" presId="urn:microsoft.com/office/officeart/2005/8/layout/process2"/>
    <dgm:cxn modelId="{1ED1226A-486B-45A6-846A-730D12A9CD38}" type="presOf" srcId="{106A9C1B-1960-4044-A922-E078B5589E4C}" destId="{8C6C52BD-9D3B-42A3-96B6-F54FEA036ECE}" srcOrd="1" destOrd="0" presId="urn:microsoft.com/office/officeart/2005/8/layout/process2"/>
    <dgm:cxn modelId="{0D7BB84A-81CE-4430-B777-4525203367A5}" type="presOf" srcId="{8CA36675-C465-4B2B-A96F-F3CC03356F8D}" destId="{F716D588-C395-47A9-9B21-962F15F03C5A}" srcOrd="1" destOrd="0" presId="urn:microsoft.com/office/officeart/2005/8/layout/process2"/>
    <dgm:cxn modelId="{2C87BE76-8BA7-4948-906E-A869F6861965}" srcId="{7B47965F-E90D-4DC3-8505-16D81B9775CC}" destId="{A9128376-60F7-44F1-94D4-3590893D408C}" srcOrd="0" destOrd="0" parTransId="{1CD6CA04-CA46-4901-B426-ECF248966D06}" sibTransId="{FC5F4749-EFBA-4A33-B0DC-BF80C1A4C1BA}"/>
    <dgm:cxn modelId="{8929288A-4D7B-4A6D-B89B-A1F8C23A76BC}" type="presOf" srcId="{E07DAB5B-56C6-4AD9-B5D7-FF350353585C}" destId="{F1A42D2C-EA0B-4C89-8184-E26611D6EDCF}" srcOrd="0" destOrd="0" presId="urn:microsoft.com/office/officeart/2005/8/layout/process2"/>
    <dgm:cxn modelId="{0FBFA48F-4492-4ACA-867D-B5692B1CC3EA}" type="presOf" srcId="{A9128376-60F7-44F1-94D4-3590893D408C}" destId="{68CB949E-3094-4ED6-8232-6AEDC52C0BE4}" srcOrd="0" destOrd="0" presId="urn:microsoft.com/office/officeart/2005/8/layout/process2"/>
    <dgm:cxn modelId="{219ABAA0-6FDD-4382-BE88-019B9E420474}" type="presOf" srcId="{106A9C1B-1960-4044-A922-E078B5589E4C}" destId="{306C0CF6-5C8A-4939-A9D3-C601CC01FCDA}" srcOrd="0" destOrd="0" presId="urn:microsoft.com/office/officeart/2005/8/layout/process2"/>
    <dgm:cxn modelId="{855CDBA7-C8FC-49C4-858D-97634B6F1893}" type="presOf" srcId="{4371F358-760F-41A4-B160-824EF197CB20}" destId="{9EF8644D-45CB-48C8-992C-FBCEEF5116A3}" srcOrd="0" destOrd="0" presId="urn:microsoft.com/office/officeart/2005/8/layout/process2"/>
    <dgm:cxn modelId="{659743A8-BE66-4741-B54E-28B9985803D8}" type="presOf" srcId="{0C9B989E-5130-4E78-967E-81676BB40344}" destId="{1D7B343B-56ED-4163-A761-A9069C99B718}" srcOrd="0" destOrd="0" presId="urn:microsoft.com/office/officeart/2005/8/layout/process2"/>
    <dgm:cxn modelId="{B1FE7DCF-C8DF-41D1-AEFD-D46BB8E23C03}" type="presOf" srcId="{7B47965F-E90D-4DC3-8505-16D81B9775CC}" destId="{E93BA295-5C34-4171-909D-A57846BC6EA1}" srcOrd="0" destOrd="0" presId="urn:microsoft.com/office/officeart/2005/8/layout/process2"/>
    <dgm:cxn modelId="{95D8A5DD-26F7-4AF5-B278-A0CDB775C9D2}" type="presOf" srcId="{FC5F4749-EFBA-4A33-B0DC-BF80C1A4C1BA}" destId="{572108D2-F01D-4D48-93E8-B2F28A8094C3}" srcOrd="0" destOrd="0" presId="urn:microsoft.com/office/officeart/2005/8/layout/process2"/>
    <dgm:cxn modelId="{7471A8E5-418A-4393-9D8B-CBB646013273}" srcId="{7B47965F-E90D-4DC3-8505-16D81B9775CC}" destId="{B1AB8527-5242-422D-B693-72338E5E47C0}" srcOrd="3" destOrd="0" parTransId="{B791E039-3E9D-4C41-B99E-B7FA09AD76CB}" sibTransId="{5A327064-AFCF-4783-AB44-8E4BA42454C9}"/>
    <dgm:cxn modelId="{6CF269ED-0495-4BE8-AE40-FE31823C1934}" type="presOf" srcId="{FC5F4749-EFBA-4A33-B0DC-BF80C1A4C1BA}" destId="{12FD9559-6127-46CD-8B84-6B760BADB15E}" srcOrd="1" destOrd="0" presId="urn:microsoft.com/office/officeart/2005/8/layout/process2"/>
    <dgm:cxn modelId="{FBBEF8EF-21CB-4C13-88AF-8EADAB39241D}" srcId="{7B47965F-E90D-4DC3-8505-16D81B9775CC}" destId="{F3CBDE78-2C34-486D-850E-0C969D263A32}" srcOrd="4" destOrd="0" parTransId="{1BD788A5-9858-49B6-8BDE-740EBFD4BBB4}" sibTransId="{8CA36675-C465-4B2B-A96F-F3CC03356F8D}"/>
    <dgm:cxn modelId="{E11F73F5-EB26-42E1-9992-294C54A59505}" type="presOf" srcId="{C5D3F93D-4B85-4A3D-948B-A8265B7ACCF4}" destId="{2D6840F2-4538-4CCE-993C-3CBC2142D608}" srcOrd="0" destOrd="0" presId="urn:microsoft.com/office/officeart/2005/8/layout/process2"/>
    <dgm:cxn modelId="{4461B2F6-0EAA-4DD5-AF4B-D6B38AAB1798}" type="presOf" srcId="{E07DAB5B-56C6-4AD9-B5D7-FF350353585C}" destId="{0443F4CD-5129-4C07-8E36-6702E7621FA3}" srcOrd="1" destOrd="0" presId="urn:microsoft.com/office/officeart/2005/8/layout/process2"/>
    <dgm:cxn modelId="{A73123FC-68E9-4C73-91C7-253F3627C367}" type="presOf" srcId="{5A327064-AFCF-4783-AB44-8E4BA42454C9}" destId="{F549092F-5E3B-4B7F-9E25-15F8442A228B}" srcOrd="1" destOrd="0" presId="urn:microsoft.com/office/officeart/2005/8/layout/process2"/>
    <dgm:cxn modelId="{C997C739-EE74-4D74-9431-F46D0B61CB2E}" type="presParOf" srcId="{E93BA295-5C34-4171-909D-A57846BC6EA1}" destId="{68CB949E-3094-4ED6-8232-6AEDC52C0BE4}" srcOrd="0" destOrd="0" presId="urn:microsoft.com/office/officeart/2005/8/layout/process2"/>
    <dgm:cxn modelId="{C9283365-683D-4F55-9104-59DA61B8CBF0}" type="presParOf" srcId="{E93BA295-5C34-4171-909D-A57846BC6EA1}" destId="{572108D2-F01D-4D48-93E8-B2F28A8094C3}" srcOrd="1" destOrd="0" presId="urn:microsoft.com/office/officeart/2005/8/layout/process2"/>
    <dgm:cxn modelId="{6CC9162F-F92E-431E-B275-63BB127F8441}" type="presParOf" srcId="{572108D2-F01D-4D48-93E8-B2F28A8094C3}" destId="{12FD9559-6127-46CD-8B84-6B760BADB15E}" srcOrd="0" destOrd="0" presId="urn:microsoft.com/office/officeart/2005/8/layout/process2"/>
    <dgm:cxn modelId="{F5E077B2-1FAC-4256-89D2-72C4DB3FBE36}" type="presParOf" srcId="{E93BA295-5C34-4171-909D-A57846BC6EA1}" destId="{9EF8644D-45CB-48C8-992C-FBCEEF5116A3}" srcOrd="2" destOrd="0" presId="urn:microsoft.com/office/officeart/2005/8/layout/process2"/>
    <dgm:cxn modelId="{C62F4883-895E-4258-B0C6-D3DD225B7229}" type="presParOf" srcId="{E93BA295-5C34-4171-909D-A57846BC6EA1}" destId="{306C0CF6-5C8A-4939-A9D3-C601CC01FCDA}" srcOrd="3" destOrd="0" presId="urn:microsoft.com/office/officeart/2005/8/layout/process2"/>
    <dgm:cxn modelId="{643C8FAC-23B9-4316-A598-2AD7E46BC66D}" type="presParOf" srcId="{306C0CF6-5C8A-4939-A9D3-C601CC01FCDA}" destId="{8C6C52BD-9D3B-42A3-96B6-F54FEA036ECE}" srcOrd="0" destOrd="0" presId="urn:microsoft.com/office/officeart/2005/8/layout/process2"/>
    <dgm:cxn modelId="{A86A4DFB-AB2F-4A31-AF1C-F86515374FD2}" type="presParOf" srcId="{E93BA295-5C34-4171-909D-A57846BC6EA1}" destId="{1D7B343B-56ED-4163-A761-A9069C99B718}" srcOrd="4" destOrd="0" presId="urn:microsoft.com/office/officeart/2005/8/layout/process2"/>
    <dgm:cxn modelId="{0A8F02A0-4AFB-49F1-9EF3-668D7CAFD04B}" type="presParOf" srcId="{E93BA295-5C34-4171-909D-A57846BC6EA1}" destId="{F1A42D2C-EA0B-4C89-8184-E26611D6EDCF}" srcOrd="5" destOrd="0" presId="urn:microsoft.com/office/officeart/2005/8/layout/process2"/>
    <dgm:cxn modelId="{E27853A0-894E-4C65-B548-8B7BE5CDAEDC}" type="presParOf" srcId="{F1A42D2C-EA0B-4C89-8184-E26611D6EDCF}" destId="{0443F4CD-5129-4C07-8E36-6702E7621FA3}" srcOrd="0" destOrd="0" presId="urn:microsoft.com/office/officeart/2005/8/layout/process2"/>
    <dgm:cxn modelId="{D2512851-FC39-4AE1-BF6F-E98EE12093D6}" type="presParOf" srcId="{E93BA295-5C34-4171-909D-A57846BC6EA1}" destId="{16E56FD3-3321-4530-B649-F8C611615ABB}" srcOrd="6" destOrd="0" presId="urn:microsoft.com/office/officeart/2005/8/layout/process2"/>
    <dgm:cxn modelId="{F8D76E5A-8033-439D-867A-36F5FC07504C}" type="presParOf" srcId="{E93BA295-5C34-4171-909D-A57846BC6EA1}" destId="{1E66B72B-C39E-4555-8443-94FBF4728439}" srcOrd="7" destOrd="0" presId="urn:microsoft.com/office/officeart/2005/8/layout/process2"/>
    <dgm:cxn modelId="{3E8A4F87-A735-42F2-A214-20C273C98016}" type="presParOf" srcId="{1E66B72B-C39E-4555-8443-94FBF4728439}" destId="{F549092F-5E3B-4B7F-9E25-15F8442A228B}" srcOrd="0" destOrd="0" presId="urn:microsoft.com/office/officeart/2005/8/layout/process2"/>
    <dgm:cxn modelId="{934AFEFC-7AFE-4F7F-955F-94BD939627A1}" type="presParOf" srcId="{E93BA295-5C34-4171-909D-A57846BC6EA1}" destId="{EA39239C-28D7-4C47-9505-9D2BCD0B13B8}" srcOrd="8" destOrd="0" presId="urn:microsoft.com/office/officeart/2005/8/layout/process2"/>
    <dgm:cxn modelId="{53D5C03D-40B2-49E1-9CEA-BEE472F70284}" type="presParOf" srcId="{E93BA295-5C34-4171-909D-A57846BC6EA1}" destId="{B7C771EB-5802-4192-B896-3AD37CB152B8}" srcOrd="9" destOrd="0" presId="urn:microsoft.com/office/officeart/2005/8/layout/process2"/>
    <dgm:cxn modelId="{34E9BFCB-9BB2-4B52-9C8E-7EC526974AF4}" type="presParOf" srcId="{B7C771EB-5802-4192-B896-3AD37CB152B8}" destId="{F716D588-C395-47A9-9B21-962F15F03C5A}" srcOrd="0" destOrd="0" presId="urn:microsoft.com/office/officeart/2005/8/layout/process2"/>
    <dgm:cxn modelId="{D12799B6-6FC0-4B5B-B779-5E838D0A197D}" type="presParOf" srcId="{E93BA295-5C34-4171-909D-A57846BC6EA1}" destId="{2D6840F2-4538-4CCE-993C-3CBC2142D60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47965F-E90D-4DC3-8505-16D81B9775CC}" type="doc">
      <dgm:prSet loTypeId="urn:microsoft.com/office/officeart/2005/8/layout/process2" loCatId="process" qsTypeId="urn:microsoft.com/office/officeart/2005/8/quickstyle/simple1" qsCatId="simple" csTypeId="urn:microsoft.com/office/officeart/2005/8/colors/accent3_4" csCatId="accent3" phldr="1"/>
      <dgm:spPr/>
    </dgm:pt>
    <dgm:pt modelId="{A9128376-60F7-44F1-94D4-3590893D408C}">
      <dgm:prSet custT="1"/>
      <dgm:spPr/>
      <dgm:t>
        <a:bodyPr/>
        <a:lstStyle/>
        <a:p>
          <a:r>
            <a:rPr lang="en-US" sz="1200" dirty="0">
              <a:latin typeface="Aptos (Body)"/>
            </a:rPr>
            <a:t>Dataset Preparation</a:t>
          </a:r>
        </a:p>
      </dgm:t>
    </dgm:pt>
    <dgm:pt modelId="{1CD6CA04-CA46-4901-B426-ECF248966D06}" type="parTrans" cxnId="{2C87BE76-8BA7-4948-906E-A869F6861965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FC5F4749-EFBA-4A33-B0DC-BF80C1A4C1BA}" type="sibTrans" cxnId="{2C87BE76-8BA7-4948-906E-A869F686196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B1AB8527-5242-422D-B693-72338E5E47C0}">
      <dgm:prSet custT="1"/>
      <dgm:spPr/>
      <dgm:t>
        <a:bodyPr/>
        <a:lstStyle/>
        <a:p>
          <a:r>
            <a:rPr lang="en-US" sz="1200" dirty="0">
              <a:latin typeface="Aptos (Body)"/>
            </a:rPr>
            <a:t>Fine-Tune EfficientNetB7</a:t>
          </a:r>
        </a:p>
      </dgm:t>
    </dgm:pt>
    <dgm:pt modelId="{B791E039-3E9D-4C41-B99E-B7FA09AD76CB}" type="parTrans" cxnId="{7471A8E5-418A-4393-9D8B-CBB646013273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5A327064-AFCF-4783-AB44-8E4BA42454C9}" type="sibTrans" cxnId="{7471A8E5-418A-4393-9D8B-CBB646013273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0C9B989E-5130-4E78-967E-81676BB40344}">
      <dgm:prSet custT="1"/>
      <dgm:spPr/>
      <dgm:t>
        <a:bodyPr/>
        <a:lstStyle/>
        <a:p>
          <a:r>
            <a:rPr lang="en-US" sz="1200" dirty="0">
              <a:latin typeface="Aptos (Body)"/>
            </a:rPr>
            <a:t>Build CNN-FE (Scratch) / Apply Transfer Learning</a:t>
          </a:r>
        </a:p>
      </dgm:t>
    </dgm:pt>
    <dgm:pt modelId="{7BACD6BE-53E2-4D4A-9929-AA670EBD029E}" type="parTrans" cxnId="{52CF4B13-9566-4797-8696-B7A9636979A1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E07DAB5B-56C6-4AD9-B5D7-FF350353585C}" type="sibTrans" cxnId="{52CF4B13-9566-4797-8696-B7A9636979A1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4371F358-760F-41A4-B160-824EF197CB20}">
      <dgm:prSet custT="1"/>
      <dgm:spPr/>
      <dgm:t>
        <a:bodyPr/>
        <a:lstStyle/>
        <a:p>
          <a:r>
            <a:rPr lang="en-US" sz="1200" dirty="0">
              <a:latin typeface="Aptos (Body)"/>
            </a:rPr>
            <a:t>Preprocessing &amp; Normalization</a:t>
          </a:r>
        </a:p>
      </dgm:t>
    </dgm:pt>
    <dgm:pt modelId="{DC133D3E-9BBC-476B-BD7D-A82B02193D19}" type="parTrans" cxnId="{3D8EC65F-206D-46DB-AF77-3F441934F956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106A9C1B-1960-4044-A922-E078B5589E4C}" type="sibTrans" cxnId="{3D8EC65F-206D-46DB-AF77-3F441934F956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F3CBDE78-2C34-486D-850E-0C969D263A32}">
      <dgm:prSet custT="1"/>
      <dgm:spPr/>
      <dgm:t>
        <a:bodyPr/>
        <a:lstStyle/>
        <a:p>
          <a:r>
            <a:rPr lang="en-US" sz="1200" dirty="0"/>
            <a:t>Evaluate with UC Merced Dataset</a:t>
          </a:r>
        </a:p>
      </dgm:t>
    </dgm:pt>
    <dgm:pt modelId="{1BD788A5-9858-49B6-8BDE-740EBFD4BBB4}" type="parTrans" cxnId="{FBBEF8EF-21CB-4C13-88AF-8EADAB39241D}">
      <dgm:prSet/>
      <dgm:spPr/>
      <dgm:t>
        <a:bodyPr/>
        <a:lstStyle/>
        <a:p>
          <a:endParaRPr lang="en-US" sz="1200"/>
        </a:p>
      </dgm:t>
    </dgm:pt>
    <dgm:pt modelId="{8CA36675-C465-4B2B-A96F-F3CC03356F8D}" type="sibTrans" cxnId="{FBBEF8EF-21CB-4C13-88AF-8EADAB39241D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/>
        </a:p>
      </dgm:t>
    </dgm:pt>
    <dgm:pt modelId="{C5D3F93D-4B85-4A3D-948B-A8265B7ACCF4}">
      <dgm:prSet custT="1"/>
      <dgm:spPr/>
      <dgm:t>
        <a:bodyPr/>
        <a:lstStyle/>
        <a:p>
          <a:r>
            <a:rPr lang="en-US" sz="1200" dirty="0">
              <a:latin typeface="Aptos (Body)"/>
            </a:rPr>
            <a:t>Compare Models using Accuracy, Precision, Recall, F1-Score</a:t>
          </a:r>
        </a:p>
      </dgm:t>
    </dgm:pt>
    <dgm:pt modelId="{4FCEB3DA-B448-4467-B651-76538F4DF456}" type="parTrans" cxnId="{A6608049-6A13-41D3-B988-814A4510A013}">
      <dgm:prSet/>
      <dgm:spPr/>
      <dgm:t>
        <a:bodyPr/>
        <a:lstStyle/>
        <a:p>
          <a:endParaRPr lang="en-US" sz="1200"/>
        </a:p>
      </dgm:t>
    </dgm:pt>
    <dgm:pt modelId="{81C5C6B7-6920-475F-B84F-08A771D9350B}" type="sibTrans" cxnId="{A6608049-6A13-41D3-B988-814A4510A013}">
      <dgm:prSet/>
      <dgm:spPr/>
      <dgm:t>
        <a:bodyPr/>
        <a:lstStyle/>
        <a:p>
          <a:endParaRPr lang="en-US" sz="1200"/>
        </a:p>
      </dgm:t>
    </dgm:pt>
    <dgm:pt modelId="{E93BA295-5C34-4171-909D-A57846BC6EA1}" type="pres">
      <dgm:prSet presAssocID="{7B47965F-E90D-4DC3-8505-16D81B9775CC}" presName="linearFlow" presStyleCnt="0">
        <dgm:presLayoutVars>
          <dgm:resizeHandles val="exact"/>
        </dgm:presLayoutVars>
      </dgm:prSet>
      <dgm:spPr/>
    </dgm:pt>
    <dgm:pt modelId="{68CB949E-3094-4ED6-8232-6AEDC52C0BE4}" type="pres">
      <dgm:prSet presAssocID="{A9128376-60F7-44F1-94D4-3590893D408C}" presName="node" presStyleLbl="node1" presStyleIdx="0" presStyleCnt="6" custScaleX="72929">
        <dgm:presLayoutVars>
          <dgm:bulletEnabled val="1"/>
        </dgm:presLayoutVars>
      </dgm:prSet>
      <dgm:spPr/>
    </dgm:pt>
    <dgm:pt modelId="{572108D2-F01D-4D48-93E8-B2F28A8094C3}" type="pres">
      <dgm:prSet presAssocID="{FC5F4749-EFBA-4A33-B0DC-BF80C1A4C1BA}" presName="sibTrans" presStyleLbl="sibTrans2D1" presStyleIdx="0" presStyleCnt="5"/>
      <dgm:spPr/>
    </dgm:pt>
    <dgm:pt modelId="{12FD9559-6127-46CD-8B84-6B760BADB15E}" type="pres">
      <dgm:prSet presAssocID="{FC5F4749-EFBA-4A33-B0DC-BF80C1A4C1BA}" presName="connectorText" presStyleLbl="sibTrans2D1" presStyleIdx="0" presStyleCnt="5"/>
      <dgm:spPr/>
    </dgm:pt>
    <dgm:pt modelId="{9EF8644D-45CB-48C8-992C-FBCEEF5116A3}" type="pres">
      <dgm:prSet presAssocID="{4371F358-760F-41A4-B160-824EF197CB20}" presName="node" presStyleLbl="node1" presStyleIdx="1" presStyleCnt="6" custScaleX="107163">
        <dgm:presLayoutVars>
          <dgm:bulletEnabled val="1"/>
        </dgm:presLayoutVars>
      </dgm:prSet>
      <dgm:spPr/>
    </dgm:pt>
    <dgm:pt modelId="{306C0CF6-5C8A-4939-A9D3-C601CC01FCDA}" type="pres">
      <dgm:prSet presAssocID="{106A9C1B-1960-4044-A922-E078B5589E4C}" presName="sibTrans" presStyleLbl="sibTrans2D1" presStyleIdx="1" presStyleCnt="5"/>
      <dgm:spPr/>
    </dgm:pt>
    <dgm:pt modelId="{8C6C52BD-9D3B-42A3-96B6-F54FEA036ECE}" type="pres">
      <dgm:prSet presAssocID="{106A9C1B-1960-4044-A922-E078B5589E4C}" presName="connectorText" presStyleLbl="sibTrans2D1" presStyleIdx="1" presStyleCnt="5"/>
      <dgm:spPr/>
    </dgm:pt>
    <dgm:pt modelId="{1D7B343B-56ED-4163-A761-A9069C99B718}" type="pres">
      <dgm:prSet presAssocID="{0C9B989E-5130-4E78-967E-81676BB40344}" presName="node" presStyleLbl="node1" presStyleIdx="2" presStyleCnt="6" custScaleX="169223">
        <dgm:presLayoutVars>
          <dgm:bulletEnabled val="1"/>
        </dgm:presLayoutVars>
      </dgm:prSet>
      <dgm:spPr/>
    </dgm:pt>
    <dgm:pt modelId="{F1A42D2C-EA0B-4C89-8184-E26611D6EDCF}" type="pres">
      <dgm:prSet presAssocID="{E07DAB5B-56C6-4AD9-B5D7-FF350353585C}" presName="sibTrans" presStyleLbl="sibTrans2D1" presStyleIdx="2" presStyleCnt="5"/>
      <dgm:spPr/>
    </dgm:pt>
    <dgm:pt modelId="{0443F4CD-5129-4C07-8E36-6702E7621FA3}" type="pres">
      <dgm:prSet presAssocID="{E07DAB5B-56C6-4AD9-B5D7-FF350353585C}" presName="connectorText" presStyleLbl="sibTrans2D1" presStyleIdx="2" presStyleCnt="5"/>
      <dgm:spPr/>
    </dgm:pt>
    <dgm:pt modelId="{16E56FD3-3321-4530-B649-F8C611615ABB}" type="pres">
      <dgm:prSet presAssocID="{B1AB8527-5242-422D-B693-72338E5E47C0}" presName="node" presStyleLbl="node1" presStyleIdx="3" presStyleCnt="6" custScaleX="108761">
        <dgm:presLayoutVars>
          <dgm:bulletEnabled val="1"/>
        </dgm:presLayoutVars>
      </dgm:prSet>
      <dgm:spPr/>
    </dgm:pt>
    <dgm:pt modelId="{1E66B72B-C39E-4555-8443-94FBF4728439}" type="pres">
      <dgm:prSet presAssocID="{5A327064-AFCF-4783-AB44-8E4BA42454C9}" presName="sibTrans" presStyleLbl="sibTrans2D1" presStyleIdx="3" presStyleCnt="5"/>
      <dgm:spPr/>
    </dgm:pt>
    <dgm:pt modelId="{F549092F-5E3B-4B7F-9E25-15F8442A228B}" type="pres">
      <dgm:prSet presAssocID="{5A327064-AFCF-4783-AB44-8E4BA42454C9}" presName="connectorText" presStyleLbl="sibTrans2D1" presStyleIdx="3" presStyleCnt="5"/>
      <dgm:spPr/>
    </dgm:pt>
    <dgm:pt modelId="{EA39239C-28D7-4C47-9505-9D2BCD0B13B8}" type="pres">
      <dgm:prSet presAssocID="{F3CBDE78-2C34-486D-850E-0C969D263A32}" presName="node" presStyleLbl="node1" presStyleIdx="4" presStyleCnt="6" custScaleX="130094">
        <dgm:presLayoutVars>
          <dgm:bulletEnabled val="1"/>
        </dgm:presLayoutVars>
      </dgm:prSet>
      <dgm:spPr/>
    </dgm:pt>
    <dgm:pt modelId="{B7C771EB-5802-4192-B896-3AD37CB152B8}" type="pres">
      <dgm:prSet presAssocID="{8CA36675-C465-4B2B-A96F-F3CC03356F8D}" presName="sibTrans" presStyleLbl="sibTrans2D1" presStyleIdx="4" presStyleCnt="5"/>
      <dgm:spPr/>
    </dgm:pt>
    <dgm:pt modelId="{F716D588-C395-47A9-9B21-962F15F03C5A}" type="pres">
      <dgm:prSet presAssocID="{8CA36675-C465-4B2B-A96F-F3CC03356F8D}" presName="connectorText" presStyleLbl="sibTrans2D1" presStyleIdx="4" presStyleCnt="5"/>
      <dgm:spPr/>
    </dgm:pt>
    <dgm:pt modelId="{2D6840F2-4538-4CCE-993C-3CBC2142D608}" type="pres">
      <dgm:prSet presAssocID="{C5D3F93D-4B85-4A3D-948B-A8265B7ACCF4}" presName="node" presStyleLbl="node1" presStyleIdx="5" presStyleCnt="6" custScaleX="131120">
        <dgm:presLayoutVars>
          <dgm:bulletEnabled val="1"/>
        </dgm:presLayoutVars>
      </dgm:prSet>
      <dgm:spPr/>
    </dgm:pt>
  </dgm:ptLst>
  <dgm:cxnLst>
    <dgm:cxn modelId="{B719A809-6607-45AF-8F35-D54295B5CA44}" type="presOf" srcId="{5A327064-AFCF-4783-AB44-8E4BA42454C9}" destId="{1E66B72B-C39E-4555-8443-94FBF4728439}" srcOrd="0" destOrd="0" presId="urn:microsoft.com/office/officeart/2005/8/layout/process2"/>
    <dgm:cxn modelId="{F8D44C12-80B8-4379-9D2C-E0C80C909668}" type="presOf" srcId="{F3CBDE78-2C34-486D-850E-0C969D263A32}" destId="{EA39239C-28D7-4C47-9505-9D2BCD0B13B8}" srcOrd="0" destOrd="0" presId="urn:microsoft.com/office/officeart/2005/8/layout/process2"/>
    <dgm:cxn modelId="{52CF4B13-9566-4797-8696-B7A9636979A1}" srcId="{7B47965F-E90D-4DC3-8505-16D81B9775CC}" destId="{0C9B989E-5130-4E78-967E-81676BB40344}" srcOrd="2" destOrd="0" parTransId="{7BACD6BE-53E2-4D4A-9929-AA670EBD029E}" sibTransId="{E07DAB5B-56C6-4AD9-B5D7-FF350353585C}"/>
    <dgm:cxn modelId="{5A9C9116-3B80-44F2-AB19-9BBAC7C386C0}" type="presOf" srcId="{B1AB8527-5242-422D-B693-72338E5E47C0}" destId="{16E56FD3-3321-4530-B649-F8C611615ABB}" srcOrd="0" destOrd="0" presId="urn:microsoft.com/office/officeart/2005/8/layout/process2"/>
    <dgm:cxn modelId="{3D8EC65F-206D-46DB-AF77-3F441934F956}" srcId="{7B47965F-E90D-4DC3-8505-16D81B9775CC}" destId="{4371F358-760F-41A4-B160-824EF197CB20}" srcOrd="1" destOrd="0" parTransId="{DC133D3E-9BBC-476B-BD7D-A82B02193D19}" sibTransId="{106A9C1B-1960-4044-A922-E078B5589E4C}"/>
    <dgm:cxn modelId="{A6608049-6A13-41D3-B988-814A4510A013}" srcId="{7B47965F-E90D-4DC3-8505-16D81B9775CC}" destId="{C5D3F93D-4B85-4A3D-948B-A8265B7ACCF4}" srcOrd="5" destOrd="0" parTransId="{4FCEB3DA-B448-4467-B651-76538F4DF456}" sibTransId="{81C5C6B7-6920-475F-B84F-08A771D9350B}"/>
    <dgm:cxn modelId="{CA58DB49-72D7-45EE-8DBF-1D5BBC8F372A}" type="presOf" srcId="{8CA36675-C465-4B2B-A96F-F3CC03356F8D}" destId="{B7C771EB-5802-4192-B896-3AD37CB152B8}" srcOrd="0" destOrd="0" presId="urn:microsoft.com/office/officeart/2005/8/layout/process2"/>
    <dgm:cxn modelId="{1ED1226A-486B-45A6-846A-730D12A9CD38}" type="presOf" srcId="{106A9C1B-1960-4044-A922-E078B5589E4C}" destId="{8C6C52BD-9D3B-42A3-96B6-F54FEA036ECE}" srcOrd="1" destOrd="0" presId="urn:microsoft.com/office/officeart/2005/8/layout/process2"/>
    <dgm:cxn modelId="{0D7BB84A-81CE-4430-B777-4525203367A5}" type="presOf" srcId="{8CA36675-C465-4B2B-A96F-F3CC03356F8D}" destId="{F716D588-C395-47A9-9B21-962F15F03C5A}" srcOrd="1" destOrd="0" presId="urn:microsoft.com/office/officeart/2005/8/layout/process2"/>
    <dgm:cxn modelId="{2C87BE76-8BA7-4948-906E-A869F6861965}" srcId="{7B47965F-E90D-4DC3-8505-16D81B9775CC}" destId="{A9128376-60F7-44F1-94D4-3590893D408C}" srcOrd="0" destOrd="0" parTransId="{1CD6CA04-CA46-4901-B426-ECF248966D06}" sibTransId="{FC5F4749-EFBA-4A33-B0DC-BF80C1A4C1BA}"/>
    <dgm:cxn modelId="{8929288A-4D7B-4A6D-B89B-A1F8C23A76BC}" type="presOf" srcId="{E07DAB5B-56C6-4AD9-B5D7-FF350353585C}" destId="{F1A42D2C-EA0B-4C89-8184-E26611D6EDCF}" srcOrd="0" destOrd="0" presId="urn:microsoft.com/office/officeart/2005/8/layout/process2"/>
    <dgm:cxn modelId="{0FBFA48F-4492-4ACA-867D-B5692B1CC3EA}" type="presOf" srcId="{A9128376-60F7-44F1-94D4-3590893D408C}" destId="{68CB949E-3094-4ED6-8232-6AEDC52C0BE4}" srcOrd="0" destOrd="0" presId="urn:microsoft.com/office/officeart/2005/8/layout/process2"/>
    <dgm:cxn modelId="{219ABAA0-6FDD-4382-BE88-019B9E420474}" type="presOf" srcId="{106A9C1B-1960-4044-A922-E078B5589E4C}" destId="{306C0CF6-5C8A-4939-A9D3-C601CC01FCDA}" srcOrd="0" destOrd="0" presId="urn:microsoft.com/office/officeart/2005/8/layout/process2"/>
    <dgm:cxn modelId="{855CDBA7-C8FC-49C4-858D-97634B6F1893}" type="presOf" srcId="{4371F358-760F-41A4-B160-824EF197CB20}" destId="{9EF8644D-45CB-48C8-992C-FBCEEF5116A3}" srcOrd="0" destOrd="0" presId="urn:microsoft.com/office/officeart/2005/8/layout/process2"/>
    <dgm:cxn modelId="{659743A8-BE66-4741-B54E-28B9985803D8}" type="presOf" srcId="{0C9B989E-5130-4E78-967E-81676BB40344}" destId="{1D7B343B-56ED-4163-A761-A9069C99B718}" srcOrd="0" destOrd="0" presId="urn:microsoft.com/office/officeart/2005/8/layout/process2"/>
    <dgm:cxn modelId="{B1FE7DCF-C8DF-41D1-AEFD-D46BB8E23C03}" type="presOf" srcId="{7B47965F-E90D-4DC3-8505-16D81B9775CC}" destId="{E93BA295-5C34-4171-909D-A57846BC6EA1}" srcOrd="0" destOrd="0" presId="urn:microsoft.com/office/officeart/2005/8/layout/process2"/>
    <dgm:cxn modelId="{95D8A5DD-26F7-4AF5-B278-A0CDB775C9D2}" type="presOf" srcId="{FC5F4749-EFBA-4A33-B0DC-BF80C1A4C1BA}" destId="{572108D2-F01D-4D48-93E8-B2F28A8094C3}" srcOrd="0" destOrd="0" presId="urn:microsoft.com/office/officeart/2005/8/layout/process2"/>
    <dgm:cxn modelId="{7471A8E5-418A-4393-9D8B-CBB646013273}" srcId="{7B47965F-E90D-4DC3-8505-16D81B9775CC}" destId="{B1AB8527-5242-422D-B693-72338E5E47C0}" srcOrd="3" destOrd="0" parTransId="{B791E039-3E9D-4C41-B99E-B7FA09AD76CB}" sibTransId="{5A327064-AFCF-4783-AB44-8E4BA42454C9}"/>
    <dgm:cxn modelId="{6CF269ED-0495-4BE8-AE40-FE31823C1934}" type="presOf" srcId="{FC5F4749-EFBA-4A33-B0DC-BF80C1A4C1BA}" destId="{12FD9559-6127-46CD-8B84-6B760BADB15E}" srcOrd="1" destOrd="0" presId="urn:microsoft.com/office/officeart/2005/8/layout/process2"/>
    <dgm:cxn modelId="{FBBEF8EF-21CB-4C13-88AF-8EADAB39241D}" srcId="{7B47965F-E90D-4DC3-8505-16D81B9775CC}" destId="{F3CBDE78-2C34-486D-850E-0C969D263A32}" srcOrd="4" destOrd="0" parTransId="{1BD788A5-9858-49B6-8BDE-740EBFD4BBB4}" sibTransId="{8CA36675-C465-4B2B-A96F-F3CC03356F8D}"/>
    <dgm:cxn modelId="{E11F73F5-EB26-42E1-9992-294C54A59505}" type="presOf" srcId="{C5D3F93D-4B85-4A3D-948B-A8265B7ACCF4}" destId="{2D6840F2-4538-4CCE-993C-3CBC2142D608}" srcOrd="0" destOrd="0" presId="urn:microsoft.com/office/officeart/2005/8/layout/process2"/>
    <dgm:cxn modelId="{4461B2F6-0EAA-4DD5-AF4B-D6B38AAB1798}" type="presOf" srcId="{E07DAB5B-56C6-4AD9-B5D7-FF350353585C}" destId="{0443F4CD-5129-4C07-8E36-6702E7621FA3}" srcOrd="1" destOrd="0" presId="urn:microsoft.com/office/officeart/2005/8/layout/process2"/>
    <dgm:cxn modelId="{A73123FC-68E9-4C73-91C7-253F3627C367}" type="presOf" srcId="{5A327064-AFCF-4783-AB44-8E4BA42454C9}" destId="{F549092F-5E3B-4B7F-9E25-15F8442A228B}" srcOrd="1" destOrd="0" presId="urn:microsoft.com/office/officeart/2005/8/layout/process2"/>
    <dgm:cxn modelId="{C997C739-EE74-4D74-9431-F46D0B61CB2E}" type="presParOf" srcId="{E93BA295-5C34-4171-909D-A57846BC6EA1}" destId="{68CB949E-3094-4ED6-8232-6AEDC52C0BE4}" srcOrd="0" destOrd="0" presId="urn:microsoft.com/office/officeart/2005/8/layout/process2"/>
    <dgm:cxn modelId="{C9283365-683D-4F55-9104-59DA61B8CBF0}" type="presParOf" srcId="{E93BA295-5C34-4171-909D-A57846BC6EA1}" destId="{572108D2-F01D-4D48-93E8-B2F28A8094C3}" srcOrd="1" destOrd="0" presId="urn:microsoft.com/office/officeart/2005/8/layout/process2"/>
    <dgm:cxn modelId="{6CC9162F-F92E-431E-B275-63BB127F8441}" type="presParOf" srcId="{572108D2-F01D-4D48-93E8-B2F28A8094C3}" destId="{12FD9559-6127-46CD-8B84-6B760BADB15E}" srcOrd="0" destOrd="0" presId="urn:microsoft.com/office/officeart/2005/8/layout/process2"/>
    <dgm:cxn modelId="{F5E077B2-1FAC-4256-89D2-72C4DB3FBE36}" type="presParOf" srcId="{E93BA295-5C34-4171-909D-A57846BC6EA1}" destId="{9EF8644D-45CB-48C8-992C-FBCEEF5116A3}" srcOrd="2" destOrd="0" presId="urn:microsoft.com/office/officeart/2005/8/layout/process2"/>
    <dgm:cxn modelId="{C62F4883-895E-4258-B0C6-D3DD225B7229}" type="presParOf" srcId="{E93BA295-5C34-4171-909D-A57846BC6EA1}" destId="{306C0CF6-5C8A-4939-A9D3-C601CC01FCDA}" srcOrd="3" destOrd="0" presId="urn:microsoft.com/office/officeart/2005/8/layout/process2"/>
    <dgm:cxn modelId="{643C8FAC-23B9-4316-A598-2AD7E46BC66D}" type="presParOf" srcId="{306C0CF6-5C8A-4939-A9D3-C601CC01FCDA}" destId="{8C6C52BD-9D3B-42A3-96B6-F54FEA036ECE}" srcOrd="0" destOrd="0" presId="urn:microsoft.com/office/officeart/2005/8/layout/process2"/>
    <dgm:cxn modelId="{A86A4DFB-AB2F-4A31-AF1C-F86515374FD2}" type="presParOf" srcId="{E93BA295-5C34-4171-909D-A57846BC6EA1}" destId="{1D7B343B-56ED-4163-A761-A9069C99B718}" srcOrd="4" destOrd="0" presId="urn:microsoft.com/office/officeart/2005/8/layout/process2"/>
    <dgm:cxn modelId="{0A8F02A0-4AFB-49F1-9EF3-668D7CAFD04B}" type="presParOf" srcId="{E93BA295-5C34-4171-909D-A57846BC6EA1}" destId="{F1A42D2C-EA0B-4C89-8184-E26611D6EDCF}" srcOrd="5" destOrd="0" presId="urn:microsoft.com/office/officeart/2005/8/layout/process2"/>
    <dgm:cxn modelId="{E27853A0-894E-4C65-B548-8B7BE5CDAEDC}" type="presParOf" srcId="{F1A42D2C-EA0B-4C89-8184-E26611D6EDCF}" destId="{0443F4CD-5129-4C07-8E36-6702E7621FA3}" srcOrd="0" destOrd="0" presId="urn:microsoft.com/office/officeart/2005/8/layout/process2"/>
    <dgm:cxn modelId="{D2512851-FC39-4AE1-BF6F-E98EE12093D6}" type="presParOf" srcId="{E93BA295-5C34-4171-909D-A57846BC6EA1}" destId="{16E56FD3-3321-4530-B649-F8C611615ABB}" srcOrd="6" destOrd="0" presId="urn:microsoft.com/office/officeart/2005/8/layout/process2"/>
    <dgm:cxn modelId="{F8D76E5A-8033-439D-867A-36F5FC07504C}" type="presParOf" srcId="{E93BA295-5C34-4171-909D-A57846BC6EA1}" destId="{1E66B72B-C39E-4555-8443-94FBF4728439}" srcOrd="7" destOrd="0" presId="urn:microsoft.com/office/officeart/2005/8/layout/process2"/>
    <dgm:cxn modelId="{3E8A4F87-A735-42F2-A214-20C273C98016}" type="presParOf" srcId="{1E66B72B-C39E-4555-8443-94FBF4728439}" destId="{F549092F-5E3B-4B7F-9E25-15F8442A228B}" srcOrd="0" destOrd="0" presId="urn:microsoft.com/office/officeart/2005/8/layout/process2"/>
    <dgm:cxn modelId="{934AFEFC-7AFE-4F7F-955F-94BD939627A1}" type="presParOf" srcId="{E93BA295-5C34-4171-909D-A57846BC6EA1}" destId="{EA39239C-28D7-4C47-9505-9D2BCD0B13B8}" srcOrd="8" destOrd="0" presId="urn:microsoft.com/office/officeart/2005/8/layout/process2"/>
    <dgm:cxn modelId="{53D5C03D-40B2-49E1-9CEA-BEE472F70284}" type="presParOf" srcId="{E93BA295-5C34-4171-909D-A57846BC6EA1}" destId="{B7C771EB-5802-4192-B896-3AD37CB152B8}" srcOrd="9" destOrd="0" presId="urn:microsoft.com/office/officeart/2005/8/layout/process2"/>
    <dgm:cxn modelId="{34E9BFCB-9BB2-4B52-9C8E-7EC526974AF4}" type="presParOf" srcId="{B7C771EB-5802-4192-B896-3AD37CB152B8}" destId="{F716D588-C395-47A9-9B21-962F15F03C5A}" srcOrd="0" destOrd="0" presId="urn:microsoft.com/office/officeart/2005/8/layout/process2"/>
    <dgm:cxn modelId="{D12799B6-6FC0-4B5B-B779-5E838D0A197D}" type="presParOf" srcId="{E93BA295-5C34-4171-909D-A57846BC6EA1}" destId="{2D6840F2-4538-4CCE-993C-3CBC2142D60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B47965F-E90D-4DC3-8505-16D81B9775CC}" type="doc">
      <dgm:prSet loTypeId="urn:microsoft.com/office/officeart/2005/8/layout/process2" loCatId="process" qsTypeId="urn:microsoft.com/office/officeart/2005/8/quickstyle/simple1" qsCatId="simple" csTypeId="urn:microsoft.com/office/officeart/2005/8/colors/accent0_3" csCatId="mainScheme" phldr="1"/>
      <dgm:spPr/>
    </dgm:pt>
    <dgm:pt modelId="{A9128376-60F7-44F1-94D4-3590893D408C}">
      <dgm:prSet custT="1"/>
      <dgm:spPr/>
      <dgm:t>
        <a:bodyPr/>
        <a:lstStyle/>
        <a:p>
          <a:r>
            <a:rPr lang="en-US" sz="1200" dirty="0">
              <a:latin typeface="Aptos (Body)"/>
            </a:rPr>
            <a:t>Dataset Preparation</a:t>
          </a:r>
        </a:p>
      </dgm:t>
    </dgm:pt>
    <dgm:pt modelId="{1CD6CA04-CA46-4901-B426-ECF248966D06}" type="parTrans" cxnId="{2C87BE76-8BA7-4948-906E-A869F6861965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FC5F4749-EFBA-4A33-B0DC-BF80C1A4C1BA}" type="sibTrans" cxnId="{2C87BE76-8BA7-4948-906E-A869F686196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B1AB8527-5242-422D-B693-72338E5E47C0}">
      <dgm:prSet custT="1"/>
      <dgm:spPr/>
      <dgm:t>
        <a:bodyPr/>
        <a:lstStyle/>
        <a:p>
          <a:r>
            <a:rPr lang="en-US" sz="1200" dirty="0">
              <a:latin typeface="Aptos (Body)"/>
            </a:rPr>
            <a:t>2) Transfer Learning (Replace Fully Connected Layers, Fine-Tune Higher Layers)</a:t>
          </a:r>
        </a:p>
      </dgm:t>
    </dgm:pt>
    <dgm:pt modelId="{B791E039-3E9D-4C41-B99E-B7FA09AD76CB}" type="parTrans" cxnId="{7471A8E5-418A-4393-9D8B-CBB646013273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5A327064-AFCF-4783-AB44-8E4BA42454C9}" type="sibTrans" cxnId="{7471A8E5-418A-4393-9D8B-CBB646013273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0C9B989E-5130-4E78-967E-81676BB40344}">
      <dgm:prSet custT="1"/>
      <dgm:spPr/>
      <dgm:t>
        <a:bodyPr/>
        <a:lstStyle/>
        <a:p>
          <a:r>
            <a:rPr lang="en-US" sz="1200" dirty="0">
              <a:latin typeface="Aptos (Body)"/>
            </a:rPr>
            <a:t>1) Feature Extraction (Freeze CNN, Extract FC7 Features → Pass to SVM Classifier)</a:t>
          </a:r>
        </a:p>
      </dgm:t>
    </dgm:pt>
    <dgm:pt modelId="{7BACD6BE-53E2-4D4A-9929-AA670EBD029E}" type="parTrans" cxnId="{52CF4B13-9566-4797-8696-B7A9636979A1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E07DAB5B-56C6-4AD9-B5D7-FF350353585C}" type="sibTrans" cxnId="{52CF4B13-9566-4797-8696-B7A9636979A1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4371F358-760F-41A4-B160-824EF197CB20}">
      <dgm:prSet custT="1"/>
      <dgm:spPr/>
      <dgm:t>
        <a:bodyPr/>
        <a:lstStyle/>
        <a:p>
          <a:r>
            <a:rPr lang="en-US" sz="1200" dirty="0"/>
            <a:t>Single Pre-trained CNN (AlexNet OR VGG16 OR VGG19) - Frozen</a:t>
          </a:r>
          <a:endParaRPr lang="en-US" sz="1200" dirty="0">
            <a:latin typeface="Aptos (Body)"/>
          </a:endParaRPr>
        </a:p>
      </dgm:t>
    </dgm:pt>
    <dgm:pt modelId="{DC133D3E-9BBC-476B-BD7D-A82B02193D19}" type="parTrans" cxnId="{3D8EC65F-206D-46DB-AF77-3F441934F956}">
      <dgm:prSet/>
      <dgm:spPr/>
      <dgm:t>
        <a:bodyPr/>
        <a:lstStyle/>
        <a:p>
          <a:endParaRPr lang="en-US" sz="1200">
            <a:latin typeface="Aptos (Body)"/>
          </a:endParaRPr>
        </a:p>
      </dgm:t>
    </dgm:pt>
    <dgm:pt modelId="{106A9C1B-1960-4044-A922-E078B5589E4C}" type="sibTrans" cxnId="{3D8EC65F-206D-46DB-AF77-3F441934F956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>
            <a:latin typeface="Aptos (Body)"/>
          </a:endParaRPr>
        </a:p>
      </dgm:t>
    </dgm:pt>
    <dgm:pt modelId="{F3CBDE78-2C34-486D-850E-0C969D263A32}">
      <dgm:prSet custT="1"/>
      <dgm:spPr/>
      <dgm:t>
        <a:bodyPr/>
        <a:lstStyle/>
        <a:p>
          <a:r>
            <a:rPr lang="en-US" sz="1200" dirty="0"/>
            <a:t>Evaluation</a:t>
          </a:r>
        </a:p>
      </dgm:t>
    </dgm:pt>
    <dgm:pt modelId="{1BD788A5-9858-49B6-8BDE-740EBFD4BBB4}" type="parTrans" cxnId="{FBBEF8EF-21CB-4C13-88AF-8EADAB39241D}">
      <dgm:prSet/>
      <dgm:spPr/>
      <dgm:t>
        <a:bodyPr/>
        <a:lstStyle/>
        <a:p>
          <a:endParaRPr lang="en-US" sz="1200"/>
        </a:p>
      </dgm:t>
    </dgm:pt>
    <dgm:pt modelId="{8CA36675-C465-4B2B-A96F-F3CC03356F8D}" type="sibTrans" cxnId="{FBBEF8EF-21CB-4C13-88AF-8EADAB39241D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/>
        </a:p>
      </dgm:t>
    </dgm:pt>
    <dgm:pt modelId="{E93BA295-5C34-4171-909D-A57846BC6EA1}" type="pres">
      <dgm:prSet presAssocID="{7B47965F-E90D-4DC3-8505-16D81B9775CC}" presName="linearFlow" presStyleCnt="0">
        <dgm:presLayoutVars>
          <dgm:resizeHandles val="exact"/>
        </dgm:presLayoutVars>
      </dgm:prSet>
      <dgm:spPr/>
    </dgm:pt>
    <dgm:pt modelId="{68CB949E-3094-4ED6-8232-6AEDC52C0BE4}" type="pres">
      <dgm:prSet presAssocID="{A9128376-60F7-44F1-94D4-3590893D408C}" presName="node" presStyleLbl="node1" presStyleIdx="0" presStyleCnt="5" custScaleX="168532">
        <dgm:presLayoutVars>
          <dgm:bulletEnabled val="1"/>
        </dgm:presLayoutVars>
      </dgm:prSet>
      <dgm:spPr/>
    </dgm:pt>
    <dgm:pt modelId="{572108D2-F01D-4D48-93E8-B2F28A8094C3}" type="pres">
      <dgm:prSet presAssocID="{FC5F4749-EFBA-4A33-B0DC-BF80C1A4C1BA}" presName="sibTrans" presStyleLbl="sibTrans2D1" presStyleIdx="0" presStyleCnt="4"/>
      <dgm:spPr/>
    </dgm:pt>
    <dgm:pt modelId="{12FD9559-6127-46CD-8B84-6B760BADB15E}" type="pres">
      <dgm:prSet presAssocID="{FC5F4749-EFBA-4A33-B0DC-BF80C1A4C1BA}" presName="connectorText" presStyleLbl="sibTrans2D1" presStyleIdx="0" presStyleCnt="4"/>
      <dgm:spPr/>
    </dgm:pt>
    <dgm:pt modelId="{9EF8644D-45CB-48C8-992C-FBCEEF5116A3}" type="pres">
      <dgm:prSet presAssocID="{4371F358-760F-41A4-B160-824EF197CB20}" presName="node" presStyleLbl="node1" presStyleIdx="1" presStyleCnt="5" custScaleX="197672">
        <dgm:presLayoutVars>
          <dgm:bulletEnabled val="1"/>
        </dgm:presLayoutVars>
      </dgm:prSet>
      <dgm:spPr/>
    </dgm:pt>
    <dgm:pt modelId="{306C0CF6-5C8A-4939-A9D3-C601CC01FCDA}" type="pres">
      <dgm:prSet presAssocID="{106A9C1B-1960-4044-A922-E078B5589E4C}" presName="sibTrans" presStyleLbl="sibTrans2D1" presStyleIdx="1" presStyleCnt="4"/>
      <dgm:spPr/>
    </dgm:pt>
    <dgm:pt modelId="{8C6C52BD-9D3B-42A3-96B6-F54FEA036ECE}" type="pres">
      <dgm:prSet presAssocID="{106A9C1B-1960-4044-A922-E078B5589E4C}" presName="connectorText" presStyleLbl="sibTrans2D1" presStyleIdx="1" presStyleCnt="4"/>
      <dgm:spPr/>
    </dgm:pt>
    <dgm:pt modelId="{1D7B343B-56ED-4163-A761-A9069C99B718}" type="pres">
      <dgm:prSet presAssocID="{0C9B989E-5130-4E78-967E-81676BB40344}" presName="node" presStyleLbl="node1" presStyleIdx="2" presStyleCnt="5" custScaleX="191360">
        <dgm:presLayoutVars>
          <dgm:bulletEnabled val="1"/>
        </dgm:presLayoutVars>
      </dgm:prSet>
      <dgm:spPr/>
    </dgm:pt>
    <dgm:pt modelId="{F1A42D2C-EA0B-4C89-8184-E26611D6EDCF}" type="pres">
      <dgm:prSet presAssocID="{E07DAB5B-56C6-4AD9-B5D7-FF350353585C}" presName="sibTrans" presStyleLbl="sibTrans2D1" presStyleIdx="2" presStyleCnt="4"/>
      <dgm:spPr/>
    </dgm:pt>
    <dgm:pt modelId="{0443F4CD-5129-4C07-8E36-6702E7621FA3}" type="pres">
      <dgm:prSet presAssocID="{E07DAB5B-56C6-4AD9-B5D7-FF350353585C}" presName="connectorText" presStyleLbl="sibTrans2D1" presStyleIdx="2" presStyleCnt="4"/>
      <dgm:spPr/>
    </dgm:pt>
    <dgm:pt modelId="{16E56FD3-3321-4530-B649-F8C611615ABB}" type="pres">
      <dgm:prSet presAssocID="{B1AB8527-5242-422D-B693-72338E5E47C0}" presName="node" presStyleLbl="node1" presStyleIdx="3" presStyleCnt="5" custScaleX="191360" custScaleY="119999">
        <dgm:presLayoutVars>
          <dgm:bulletEnabled val="1"/>
        </dgm:presLayoutVars>
      </dgm:prSet>
      <dgm:spPr/>
    </dgm:pt>
    <dgm:pt modelId="{1E66B72B-C39E-4555-8443-94FBF4728439}" type="pres">
      <dgm:prSet presAssocID="{5A327064-AFCF-4783-AB44-8E4BA42454C9}" presName="sibTrans" presStyleLbl="sibTrans2D1" presStyleIdx="3" presStyleCnt="4"/>
      <dgm:spPr/>
    </dgm:pt>
    <dgm:pt modelId="{F549092F-5E3B-4B7F-9E25-15F8442A228B}" type="pres">
      <dgm:prSet presAssocID="{5A327064-AFCF-4783-AB44-8E4BA42454C9}" presName="connectorText" presStyleLbl="sibTrans2D1" presStyleIdx="3" presStyleCnt="4"/>
      <dgm:spPr/>
    </dgm:pt>
    <dgm:pt modelId="{EA39239C-28D7-4C47-9505-9D2BCD0B13B8}" type="pres">
      <dgm:prSet presAssocID="{F3CBDE78-2C34-486D-850E-0C969D263A32}" presName="node" presStyleLbl="node1" presStyleIdx="4" presStyleCnt="5" custScaleX="145807">
        <dgm:presLayoutVars>
          <dgm:bulletEnabled val="1"/>
        </dgm:presLayoutVars>
      </dgm:prSet>
      <dgm:spPr/>
    </dgm:pt>
  </dgm:ptLst>
  <dgm:cxnLst>
    <dgm:cxn modelId="{B719A809-6607-45AF-8F35-D54295B5CA44}" type="presOf" srcId="{5A327064-AFCF-4783-AB44-8E4BA42454C9}" destId="{1E66B72B-C39E-4555-8443-94FBF4728439}" srcOrd="0" destOrd="0" presId="urn:microsoft.com/office/officeart/2005/8/layout/process2"/>
    <dgm:cxn modelId="{F8D44C12-80B8-4379-9D2C-E0C80C909668}" type="presOf" srcId="{F3CBDE78-2C34-486D-850E-0C969D263A32}" destId="{EA39239C-28D7-4C47-9505-9D2BCD0B13B8}" srcOrd="0" destOrd="0" presId="urn:microsoft.com/office/officeart/2005/8/layout/process2"/>
    <dgm:cxn modelId="{52CF4B13-9566-4797-8696-B7A9636979A1}" srcId="{7B47965F-E90D-4DC3-8505-16D81B9775CC}" destId="{0C9B989E-5130-4E78-967E-81676BB40344}" srcOrd="2" destOrd="0" parTransId="{7BACD6BE-53E2-4D4A-9929-AA670EBD029E}" sibTransId="{E07DAB5B-56C6-4AD9-B5D7-FF350353585C}"/>
    <dgm:cxn modelId="{5A9C9116-3B80-44F2-AB19-9BBAC7C386C0}" type="presOf" srcId="{B1AB8527-5242-422D-B693-72338E5E47C0}" destId="{16E56FD3-3321-4530-B649-F8C611615ABB}" srcOrd="0" destOrd="0" presId="urn:microsoft.com/office/officeart/2005/8/layout/process2"/>
    <dgm:cxn modelId="{3D8EC65F-206D-46DB-AF77-3F441934F956}" srcId="{7B47965F-E90D-4DC3-8505-16D81B9775CC}" destId="{4371F358-760F-41A4-B160-824EF197CB20}" srcOrd="1" destOrd="0" parTransId="{DC133D3E-9BBC-476B-BD7D-A82B02193D19}" sibTransId="{106A9C1B-1960-4044-A922-E078B5589E4C}"/>
    <dgm:cxn modelId="{1ED1226A-486B-45A6-846A-730D12A9CD38}" type="presOf" srcId="{106A9C1B-1960-4044-A922-E078B5589E4C}" destId="{8C6C52BD-9D3B-42A3-96B6-F54FEA036ECE}" srcOrd="1" destOrd="0" presId="urn:microsoft.com/office/officeart/2005/8/layout/process2"/>
    <dgm:cxn modelId="{2C87BE76-8BA7-4948-906E-A869F6861965}" srcId="{7B47965F-E90D-4DC3-8505-16D81B9775CC}" destId="{A9128376-60F7-44F1-94D4-3590893D408C}" srcOrd="0" destOrd="0" parTransId="{1CD6CA04-CA46-4901-B426-ECF248966D06}" sibTransId="{FC5F4749-EFBA-4A33-B0DC-BF80C1A4C1BA}"/>
    <dgm:cxn modelId="{8929288A-4D7B-4A6D-B89B-A1F8C23A76BC}" type="presOf" srcId="{E07DAB5B-56C6-4AD9-B5D7-FF350353585C}" destId="{F1A42D2C-EA0B-4C89-8184-E26611D6EDCF}" srcOrd="0" destOrd="0" presId="urn:microsoft.com/office/officeart/2005/8/layout/process2"/>
    <dgm:cxn modelId="{0FBFA48F-4492-4ACA-867D-B5692B1CC3EA}" type="presOf" srcId="{A9128376-60F7-44F1-94D4-3590893D408C}" destId="{68CB949E-3094-4ED6-8232-6AEDC52C0BE4}" srcOrd="0" destOrd="0" presId="urn:microsoft.com/office/officeart/2005/8/layout/process2"/>
    <dgm:cxn modelId="{219ABAA0-6FDD-4382-BE88-019B9E420474}" type="presOf" srcId="{106A9C1B-1960-4044-A922-E078B5589E4C}" destId="{306C0CF6-5C8A-4939-A9D3-C601CC01FCDA}" srcOrd="0" destOrd="0" presId="urn:microsoft.com/office/officeart/2005/8/layout/process2"/>
    <dgm:cxn modelId="{855CDBA7-C8FC-49C4-858D-97634B6F1893}" type="presOf" srcId="{4371F358-760F-41A4-B160-824EF197CB20}" destId="{9EF8644D-45CB-48C8-992C-FBCEEF5116A3}" srcOrd="0" destOrd="0" presId="urn:microsoft.com/office/officeart/2005/8/layout/process2"/>
    <dgm:cxn modelId="{659743A8-BE66-4741-B54E-28B9985803D8}" type="presOf" srcId="{0C9B989E-5130-4E78-967E-81676BB40344}" destId="{1D7B343B-56ED-4163-A761-A9069C99B718}" srcOrd="0" destOrd="0" presId="urn:microsoft.com/office/officeart/2005/8/layout/process2"/>
    <dgm:cxn modelId="{B1FE7DCF-C8DF-41D1-AEFD-D46BB8E23C03}" type="presOf" srcId="{7B47965F-E90D-4DC3-8505-16D81B9775CC}" destId="{E93BA295-5C34-4171-909D-A57846BC6EA1}" srcOrd="0" destOrd="0" presId="urn:microsoft.com/office/officeart/2005/8/layout/process2"/>
    <dgm:cxn modelId="{95D8A5DD-26F7-4AF5-B278-A0CDB775C9D2}" type="presOf" srcId="{FC5F4749-EFBA-4A33-B0DC-BF80C1A4C1BA}" destId="{572108D2-F01D-4D48-93E8-B2F28A8094C3}" srcOrd="0" destOrd="0" presId="urn:microsoft.com/office/officeart/2005/8/layout/process2"/>
    <dgm:cxn modelId="{7471A8E5-418A-4393-9D8B-CBB646013273}" srcId="{7B47965F-E90D-4DC3-8505-16D81B9775CC}" destId="{B1AB8527-5242-422D-B693-72338E5E47C0}" srcOrd="3" destOrd="0" parTransId="{B791E039-3E9D-4C41-B99E-B7FA09AD76CB}" sibTransId="{5A327064-AFCF-4783-AB44-8E4BA42454C9}"/>
    <dgm:cxn modelId="{6CF269ED-0495-4BE8-AE40-FE31823C1934}" type="presOf" srcId="{FC5F4749-EFBA-4A33-B0DC-BF80C1A4C1BA}" destId="{12FD9559-6127-46CD-8B84-6B760BADB15E}" srcOrd="1" destOrd="0" presId="urn:microsoft.com/office/officeart/2005/8/layout/process2"/>
    <dgm:cxn modelId="{FBBEF8EF-21CB-4C13-88AF-8EADAB39241D}" srcId="{7B47965F-E90D-4DC3-8505-16D81B9775CC}" destId="{F3CBDE78-2C34-486D-850E-0C969D263A32}" srcOrd="4" destOrd="0" parTransId="{1BD788A5-9858-49B6-8BDE-740EBFD4BBB4}" sibTransId="{8CA36675-C465-4B2B-A96F-F3CC03356F8D}"/>
    <dgm:cxn modelId="{4461B2F6-0EAA-4DD5-AF4B-D6B38AAB1798}" type="presOf" srcId="{E07DAB5B-56C6-4AD9-B5D7-FF350353585C}" destId="{0443F4CD-5129-4C07-8E36-6702E7621FA3}" srcOrd="1" destOrd="0" presId="urn:microsoft.com/office/officeart/2005/8/layout/process2"/>
    <dgm:cxn modelId="{A73123FC-68E9-4C73-91C7-253F3627C367}" type="presOf" srcId="{5A327064-AFCF-4783-AB44-8E4BA42454C9}" destId="{F549092F-5E3B-4B7F-9E25-15F8442A228B}" srcOrd="1" destOrd="0" presId="urn:microsoft.com/office/officeart/2005/8/layout/process2"/>
    <dgm:cxn modelId="{C997C739-EE74-4D74-9431-F46D0B61CB2E}" type="presParOf" srcId="{E93BA295-5C34-4171-909D-A57846BC6EA1}" destId="{68CB949E-3094-4ED6-8232-6AEDC52C0BE4}" srcOrd="0" destOrd="0" presId="urn:microsoft.com/office/officeart/2005/8/layout/process2"/>
    <dgm:cxn modelId="{C9283365-683D-4F55-9104-59DA61B8CBF0}" type="presParOf" srcId="{E93BA295-5C34-4171-909D-A57846BC6EA1}" destId="{572108D2-F01D-4D48-93E8-B2F28A8094C3}" srcOrd="1" destOrd="0" presId="urn:microsoft.com/office/officeart/2005/8/layout/process2"/>
    <dgm:cxn modelId="{6CC9162F-F92E-431E-B275-63BB127F8441}" type="presParOf" srcId="{572108D2-F01D-4D48-93E8-B2F28A8094C3}" destId="{12FD9559-6127-46CD-8B84-6B760BADB15E}" srcOrd="0" destOrd="0" presId="urn:microsoft.com/office/officeart/2005/8/layout/process2"/>
    <dgm:cxn modelId="{F5E077B2-1FAC-4256-89D2-72C4DB3FBE36}" type="presParOf" srcId="{E93BA295-5C34-4171-909D-A57846BC6EA1}" destId="{9EF8644D-45CB-48C8-992C-FBCEEF5116A3}" srcOrd="2" destOrd="0" presId="urn:microsoft.com/office/officeart/2005/8/layout/process2"/>
    <dgm:cxn modelId="{C62F4883-895E-4258-B0C6-D3DD225B7229}" type="presParOf" srcId="{E93BA295-5C34-4171-909D-A57846BC6EA1}" destId="{306C0CF6-5C8A-4939-A9D3-C601CC01FCDA}" srcOrd="3" destOrd="0" presId="urn:microsoft.com/office/officeart/2005/8/layout/process2"/>
    <dgm:cxn modelId="{643C8FAC-23B9-4316-A598-2AD7E46BC66D}" type="presParOf" srcId="{306C0CF6-5C8A-4939-A9D3-C601CC01FCDA}" destId="{8C6C52BD-9D3B-42A3-96B6-F54FEA036ECE}" srcOrd="0" destOrd="0" presId="urn:microsoft.com/office/officeart/2005/8/layout/process2"/>
    <dgm:cxn modelId="{A86A4DFB-AB2F-4A31-AF1C-F86515374FD2}" type="presParOf" srcId="{E93BA295-5C34-4171-909D-A57846BC6EA1}" destId="{1D7B343B-56ED-4163-A761-A9069C99B718}" srcOrd="4" destOrd="0" presId="urn:microsoft.com/office/officeart/2005/8/layout/process2"/>
    <dgm:cxn modelId="{0A8F02A0-4AFB-49F1-9EF3-668D7CAFD04B}" type="presParOf" srcId="{E93BA295-5C34-4171-909D-A57846BC6EA1}" destId="{F1A42D2C-EA0B-4C89-8184-E26611D6EDCF}" srcOrd="5" destOrd="0" presId="urn:microsoft.com/office/officeart/2005/8/layout/process2"/>
    <dgm:cxn modelId="{E27853A0-894E-4C65-B548-8B7BE5CDAEDC}" type="presParOf" srcId="{F1A42D2C-EA0B-4C89-8184-E26611D6EDCF}" destId="{0443F4CD-5129-4C07-8E36-6702E7621FA3}" srcOrd="0" destOrd="0" presId="urn:microsoft.com/office/officeart/2005/8/layout/process2"/>
    <dgm:cxn modelId="{D2512851-FC39-4AE1-BF6F-E98EE12093D6}" type="presParOf" srcId="{E93BA295-5C34-4171-909D-A57846BC6EA1}" destId="{16E56FD3-3321-4530-B649-F8C611615ABB}" srcOrd="6" destOrd="0" presId="urn:microsoft.com/office/officeart/2005/8/layout/process2"/>
    <dgm:cxn modelId="{F8D76E5A-8033-439D-867A-36F5FC07504C}" type="presParOf" srcId="{E93BA295-5C34-4171-909D-A57846BC6EA1}" destId="{1E66B72B-C39E-4555-8443-94FBF4728439}" srcOrd="7" destOrd="0" presId="urn:microsoft.com/office/officeart/2005/8/layout/process2"/>
    <dgm:cxn modelId="{3E8A4F87-A735-42F2-A214-20C273C98016}" type="presParOf" srcId="{1E66B72B-C39E-4555-8443-94FBF4728439}" destId="{F549092F-5E3B-4B7F-9E25-15F8442A228B}" srcOrd="0" destOrd="0" presId="urn:microsoft.com/office/officeart/2005/8/layout/process2"/>
    <dgm:cxn modelId="{934AFEFC-7AFE-4F7F-955F-94BD939627A1}" type="presParOf" srcId="{E93BA295-5C34-4171-909D-A57846BC6EA1}" destId="{EA39239C-28D7-4C47-9505-9D2BCD0B13B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7B013-FAB3-4494-8DD6-625C368F6CA2}">
      <dsp:nvSpPr>
        <dsp:cNvPr id="0" name=""/>
        <dsp:cNvSpPr/>
      </dsp:nvSpPr>
      <dsp:spPr>
        <a:xfrm>
          <a:off x="0" y="4702624"/>
          <a:ext cx="5328477" cy="6168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Model Evaluation</a:t>
          </a:r>
          <a:b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Accuracy, F1-score, Confusion Matrix, and visualization of results.</a:t>
          </a:r>
        </a:p>
      </dsp:txBody>
      <dsp:txXfrm>
        <a:off x="0" y="4702624"/>
        <a:ext cx="5328477" cy="616886"/>
      </dsp:txXfrm>
    </dsp:sp>
    <dsp:sp modelId="{1F561FE9-056E-4EFF-B86F-2BDA5112D27B}">
      <dsp:nvSpPr>
        <dsp:cNvPr id="0" name=""/>
        <dsp:cNvSpPr/>
      </dsp:nvSpPr>
      <dsp:spPr>
        <a:xfrm rot="10800000">
          <a:off x="0" y="3760589"/>
          <a:ext cx="5328477" cy="94877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Classification</a:t>
          </a:r>
          <a:b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Train an SVM classifier with RBF kernel on the fused features for final classification.</a:t>
          </a:r>
        </a:p>
      </dsp:txBody>
      <dsp:txXfrm rot="10800000">
        <a:off x="0" y="3760589"/>
        <a:ext cx="5328477" cy="616483"/>
      </dsp:txXfrm>
    </dsp:sp>
    <dsp:sp modelId="{88E47185-A9CA-4D6F-B8B7-A8DBAD8FFC74}">
      <dsp:nvSpPr>
        <dsp:cNvPr id="0" name=""/>
        <dsp:cNvSpPr/>
      </dsp:nvSpPr>
      <dsp:spPr>
        <a:xfrm rot="10800000">
          <a:off x="0" y="2821071"/>
          <a:ext cx="5328477" cy="94877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Feature Fusion</a:t>
          </a:r>
          <a:b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Concatenate extracted features into a single high-dimensional vector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(4992 dimensions per image ).</a:t>
          </a:r>
        </a:p>
      </dsp:txBody>
      <dsp:txXfrm rot="10800000">
        <a:off x="0" y="2821071"/>
        <a:ext cx="5328477" cy="616483"/>
      </dsp:txXfrm>
    </dsp:sp>
    <dsp:sp modelId="{CC6E078A-422F-499A-BA77-00B073E674A6}">
      <dsp:nvSpPr>
        <dsp:cNvPr id="0" name=""/>
        <dsp:cNvSpPr/>
      </dsp:nvSpPr>
      <dsp:spPr>
        <a:xfrm rot="10800000">
          <a:off x="0" y="1881552"/>
          <a:ext cx="5328477" cy="948771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Feature Extraction</a:t>
          </a:r>
          <a:b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Using ResNet50, DenseNet169, and EfficientNetB0 to extract deep features.</a:t>
          </a:r>
        </a:p>
      </dsp:txBody>
      <dsp:txXfrm rot="10800000">
        <a:off x="0" y="1881552"/>
        <a:ext cx="5328477" cy="616483"/>
      </dsp:txXfrm>
    </dsp:sp>
    <dsp:sp modelId="{7C2A876B-693B-4259-82D1-BEA511B6E684}">
      <dsp:nvSpPr>
        <dsp:cNvPr id="0" name=""/>
        <dsp:cNvSpPr/>
      </dsp:nvSpPr>
      <dsp:spPr>
        <a:xfrm rot="10800000">
          <a:off x="0" y="942034"/>
          <a:ext cx="5328477" cy="948771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Data Preprocessing</a:t>
          </a:r>
          <a:b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Cleaning datasets, resizing images, normalization, splitting datasets, converting to specific modes, and handling invalid entries.</a:t>
          </a:r>
        </a:p>
      </dsp:txBody>
      <dsp:txXfrm rot="10800000">
        <a:off x="0" y="942034"/>
        <a:ext cx="5328477" cy="616483"/>
      </dsp:txXfrm>
    </dsp:sp>
    <dsp:sp modelId="{8F7759C1-6F60-4E02-A737-87185D149E15}">
      <dsp:nvSpPr>
        <dsp:cNvPr id="0" name=""/>
        <dsp:cNvSpPr/>
      </dsp:nvSpPr>
      <dsp:spPr>
        <a:xfrm rot="10800000">
          <a:off x="0" y="2516"/>
          <a:ext cx="5328477" cy="948771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Data Collection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Collect and prepare satellite images from benchmark datasets (SIRI-WHU and UC Merced).</a:t>
          </a:r>
        </a:p>
      </dsp:txBody>
      <dsp:txXfrm rot="10800000">
        <a:off x="0" y="2516"/>
        <a:ext cx="5328477" cy="616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B949E-3094-4ED6-8232-6AEDC52C0BE4}">
      <dsp:nvSpPr>
        <dsp:cNvPr id="0" name=""/>
        <dsp:cNvSpPr/>
      </dsp:nvSpPr>
      <dsp:spPr>
        <a:xfrm>
          <a:off x="1185341" y="1971"/>
          <a:ext cx="2005035" cy="5842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Dataset Preparation</a:t>
          </a:r>
        </a:p>
      </dsp:txBody>
      <dsp:txXfrm>
        <a:off x="1202452" y="19082"/>
        <a:ext cx="1970813" cy="550002"/>
      </dsp:txXfrm>
    </dsp:sp>
    <dsp:sp modelId="{572108D2-F01D-4D48-93E8-B2F28A8094C3}">
      <dsp:nvSpPr>
        <dsp:cNvPr id="0" name=""/>
        <dsp:cNvSpPr/>
      </dsp:nvSpPr>
      <dsp:spPr>
        <a:xfrm rot="5400000">
          <a:off x="2078316" y="600802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622711"/>
        <a:ext cx="157741" cy="153359"/>
      </dsp:txXfrm>
    </dsp:sp>
    <dsp:sp modelId="{9EF8644D-45CB-48C8-992C-FBCEEF5116A3}">
      <dsp:nvSpPr>
        <dsp:cNvPr id="0" name=""/>
        <dsp:cNvSpPr/>
      </dsp:nvSpPr>
      <dsp:spPr>
        <a:xfrm>
          <a:off x="783348" y="878308"/>
          <a:ext cx="2809021" cy="5842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Load pre-trained VGG16 (ImageNet)</a:t>
          </a:r>
        </a:p>
      </dsp:txBody>
      <dsp:txXfrm>
        <a:off x="800459" y="895419"/>
        <a:ext cx="2774799" cy="550002"/>
      </dsp:txXfrm>
    </dsp:sp>
    <dsp:sp modelId="{306C0CF6-5C8A-4939-A9D3-C601CC01FCDA}">
      <dsp:nvSpPr>
        <dsp:cNvPr id="0" name=""/>
        <dsp:cNvSpPr/>
      </dsp:nvSpPr>
      <dsp:spPr>
        <a:xfrm rot="5400000">
          <a:off x="2078316" y="1477139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1499048"/>
        <a:ext cx="157741" cy="153359"/>
      </dsp:txXfrm>
    </dsp:sp>
    <dsp:sp modelId="{1D7B343B-56ED-4163-A761-A9069C99B718}">
      <dsp:nvSpPr>
        <dsp:cNvPr id="0" name=""/>
        <dsp:cNvSpPr/>
      </dsp:nvSpPr>
      <dsp:spPr>
        <a:xfrm>
          <a:off x="812077" y="1754646"/>
          <a:ext cx="2751563" cy="5842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Extract feature maps</a:t>
          </a:r>
        </a:p>
      </dsp:txBody>
      <dsp:txXfrm>
        <a:off x="829188" y="1771757"/>
        <a:ext cx="2717341" cy="550002"/>
      </dsp:txXfrm>
    </dsp:sp>
    <dsp:sp modelId="{F1A42D2C-EA0B-4C89-8184-E26611D6EDCF}">
      <dsp:nvSpPr>
        <dsp:cNvPr id="0" name=""/>
        <dsp:cNvSpPr/>
      </dsp:nvSpPr>
      <dsp:spPr>
        <a:xfrm rot="5400000">
          <a:off x="2078316" y="2353476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2375385"/>
        <a:ext cx="157741" cy="153359"/>
      </dsp:txXfrm>
    </dsp:sp>
    <dsp:sp modelId="{16E56FD3-3321-4530-B649-F8C611615ABB}">
      <dsp:nvSpPr>
        <dsp:cNvPr id="0" name=""/>
        <dsp:cNvSpPr/>
      </dsp:nvSpPr>
      <dsp:spPr>
        <a:xfrm>
          <a:off x="655617" y="2630983"/>
          <a:ext cx="3064482" cy="5842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Split dataset (75% train / 25% test)</a:t>
          </a:r>
        </a:p>
      </dsp:txBody>
      <dsp:txXfrm>
        <a:off x="672728" y="2648094"/>
        <a:ext cx="3030260" cy="550002"/>
      </dsp:txXfrm>
    </dsp:sp>
    <dsp:sp modelId="{1E66B72B-C39E-4555-8443-94FBF4728439}">
      <dsp:nvSpPr>
        <dsp:cNvPr id="0" name=""/>
        <dsp:cNvSpPr/>
      </dsp:nvSpPr>
      <dsp:spPr>
        <a:xfrm rot="5400000">
          <a:off x="2078316" y="3229813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3251722"/>
        <a:ext cx="157741" cy="153359"/>
      </dsp:txXfrm>
    </dsp:sp>
    <dsp:sp modelId="{EA39239C-28D7-4C47-9505-9D2BCD0B13B8}">
      <dsp:nvSpPr>
        <dsp:cNvPr id="0" name=""/>
        <dsp:cNvSpPr/>
      </dsp:nvSpPr>
      <dsp:spPr>
        <a:xfrm>
          <a:off x="700786" y="3507320"/>
          <a:ext cx="2974144" cy="5842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Train Linear SVM Classifier</a:t>
          </a:r>
        </a:p>
      </dsp:txBody>
      <dsp:txXfrm>
        <a:off x="717897" y="3524431"/>
        <a:ext cx="2939922" cy="550002"/>
      </dsp:txXfrm>
    </dsp:sp>
    <dsp:sp modelId="{B7C771EB-5802-4192-B896-3AD37CB152B8}">
      <dsp:nvSpPr>
        <dsp:cNvPr id="0" name=""/>
        <dsp:cNvSpPr/>
      </dsp:nvSpPr>
      <dsp:spPr>
        <a:xfrm rot="5298723">
          <a:off x="2090470" y="4107136"/>
          <a:ext cx="220658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20954" y="4128272"/>
        <a:ext cx="157741" cy="154461"/>
      </dsp:txXfrm>
    </dsp:sp>
    <dsp:sp modelId="{2D6840F2-4538-4CCE-993C-3CBC2142D608}">
      <dsp:nvSpPr>
        <dsp:cNvPr id="0" name=""/>
        <dsp:cNvSpPr/>
      </dsp:nvSpPr>
      <dsp:spPr>
        <a:xfrm>
          <a:off x="552103" y="4385629"/>
          <a:ext cx="3323275" cy="5842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Evaluate on UC Merced &amp; RSSCN7 datasets</a:t>
          </a:r>
        </a:p>
      </dsp:txBody>
      <dsp:txXfrm>
        <a:off x="569214" y="4402740"/>
        <a:ext cx="3289053" cy="550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B949E-3094-4ED6-8232-6AEDC52C0BE4}">
      <dsp:nvSpPr>
        <dsp:cNvPr id="0" name=""/>
        <dsp:cNvSpPr/>
      </dsp:nvSpPr>
      <dsp:spPr>
        <a:xfrm>
          <a:off x="517125" y="1971"/>
          <a:ext cx="3341467" cy="584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Dataset Preparation</a:t>
          </a:r>
        </a:p>
      </dsp:txBody>
      <dsp:txXfrm>
        <a:off x="534236" y="19082"/>
        <a:ext cx="3307245" cy="550002"/>
      </dsp:txXfrm>
    </dsp:sp>
    <dsp:sp modelId="{572108D2-F01D-4D48-93E8-B2F28A8094C3}">
      <dsp:nvSpPr>
        <dsp:cNvPr id="0" name=""/>
        <dsp:cNvSpPr/>
      </dsp:nvSpPr>
      <dsp:spPr>
        <a:xfrm rot="5400000">
          <a:off x="2078316" y="600802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622711"/>
        <a:ext cx="157741" cy="153359"/>
      </dsp:txXfrm>
    </dsp:sp>
    <dsp:sp modelId="{9EF8644D-45CB-48C8-992C-FBCEEF5116A3}">
      <dsp:nvSpPr>
        <dsp:cNvPr id="0" name=""/>
        <dsp:cNvSpPr/>
      </dsp:nvSpPr>
      <dsp:spPr>
        <a:xfrm>
          <a:off x="352887" y="878308"/>
          <a:ext cx="3669942" cy="584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Load pre-trained CNN  (ImageNet)</a:t>
          </a:r>
        </a:p>
      </dsp:txBody>
      <dsp:txXfrm>
        <a:off x="369998" y="895419"/>
        <a:ext cx="3635720" cy="550002"/>
      </dsp:txXfrm>
    </dsp:sp>
    <dsp:sp modelId="{306C0CF6-5C8A-4939-A9D3-C601CC01FCDA}">
      <dsp:nvSpPr>
        <dsp:cNvPr id="0" name=""/>
        <dsp:cNvSpPr/>
      </dsp:nvSpPr>
      <dsp:spPr>
        <a:xfrm rot="5400000">
          <a:off x="2078316" y="1477139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1499048"/>
        <a:ext cx="157741" cy="153359"/>
      </dsp:txXfrm>
    </dsp:sp>
    <dsp:sp modelId="{1D7B343B-56ED-4163-A761-A9069C99B718}">
      <dsp:nvSpPr>
        <dsp:cNvPr id="0" name=""/>
        <dsp:cNvSpPr/>
      </dsp:nvSpPr>
      <dsp:spPr>
        <a:xfrm>
          <a:off x="767756" y="1754646"/>
          <a:ext cx="2840205" cy="584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Extract features</a:t>
          </a:r>
        </a:p>
      </dsp:txBody>
      <dsp:txXfrm>
        <a:off x="784867" y="1771757"/>
        <a:ext cx="2805983" cy="550002"/>
      </dsp:txXfrm>
    </dsp:sp>
    <dsp:sp modelId="{F1A42D2C-EA0B-4C89-8184-E26611D6EDCF}">
      <dsp:nvSpPr>
        <dsp:cNvPr id="0" name=""/>
        <dsp:cNvSpPr/>
      </dsp:nvSpPr>
      <dsp:spPr>
        <a:xfrm rot="5400000">
          <a:off x="2078316" y="2353476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2375385"/>
        <a:ext cx="157741" cy="153359"/>
      </dsp:txXfrm>
    </dsp:sp>
    <dsp:sp modelId="{16E56FD3-3321-4530-B649-F8C611615ABB}">
      <dsp:nvSpPr>
        <dsp:cNvPr id="0" name=""/>
        <dsp:cNvSpPr/>
      </dsp:nvSpPr>
      <dsp:spPr>
        <a:xfrm>
          <a:off x="465353" y="2630983"/>
          <a:ext cx="3445011" cy="584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Add Fully Connected Layer</a:t>
          </a:r>
        </a:p>
      </dsp:txBody>
      <dsp:txXfrm>
        <a:off x="482464" y="2648094"/>
        <a:ext cx="3410789" cy="550002"/>
      </dsp:txXfrm>
    </dsp:sp>
    <dsp:sp modelId="{1E66B72B-C39E-4555-8443-94FBF4728439}">
      <dsp:nvSpPr>
        <dsp:cNvPr id="0" name=""/>
        <dsp:cNvSpPr/>
      </dsp:nvSpPr>
      <dsp:spPr>
        <a:xfrm rot="5400000">
          <a:off x="2078316" y="3229813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3251722"/>
        <a:ext cx="157741" cy="153359"/>
      </dsp:txXfrm>
    </dsp:sp>
    <dsp:sp modelId="{EA39239C-28D7-4C47-9505-9D2BCD0B13B8}">
      <dsp:nvSpPr>
        <dsp:cNvPr id="0" name=""/>
        <dsp:cNvSpPr/>
      </dsp:nvSpPr>
      <dsp:spPr>
        <a:xfrm>
          <a:off x="352887" y="3507320"/>
          <a:ext cx="3669942" cy="584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Hyperparameter Tuning + Data Augmentation</a:t>
          </a:r>
        </a:p>
      </dsp:txBody>
      <dsp:txXfrm>
        <a:off x="369998" y="3524431"/>
        <a:ext cx="3635720" cy="550002"/>
      </dsp:txXfrm>
    </dsp:sp>
    <dsp:sp modelId="{B7C771EB-5802-4192-B896-3AD37CB152B8}">
      <dsp:nvSpPr>
        <dsp:cNvPr id="0" name=""/>
        <dsp:cNvSpPr/>
      </dsp:nvSpPr>
      <dsp:spPr>
        <a:xfrm rot="5400000">
          <a:off x="2078316" y="4106150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08988" y="4128059"/>
        <a:ext cx="157741" cy="153359"/>
      </dsp:txXfrm>
    </dsp:sp>
    <dsp:sp modelId="{2D6840F2-4538-4CCE-993C-3CBC2142D608}">
      <dsp:nvSpPr>
        <dsp:cNvPr id="0" name=""/>
        <dsp:cNvSpPr/>
      </dsp:nvSpPr>
      <dsp:spPr>
        <a:xfrm>
          <a:off x="352887" y="4383657"/>
          <a:ext cx="3669942" cy="584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Evaluate on UC Merced &amp; RSS-CN7 Datasets</a:t>
          </a:r>
        </a:p>
      </dsp:txBody>
      <dsp:txXfrm>
        <a:off x="369998" y="4400768"/>
        <a:ext cx="3635720" cy="550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B949E-3094-4ED6-8232-6AEDC52C0BE4}">
      <dsp:nvSpPr>
        <dsp:cNvPr id="0" name=""/>
        <dsp:cNvSpPr/>
      </dsp:nvSpPr>
      <dsp:spPr>
        <a:xfrm>
          <a:off x="586602" y="1971"/>
          <a:ext cx="3202513" cy="5842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Dataset Preparation</a:t>
          </a:r>
        </a:p>
      </dsp:txBody>
      <dsp:txXfrm>
        <a:off x="603713" y="19082"/>
        <a:ext cx="3168291" cy="550002"/>
      </dsp:txXfrm>
    </dsp:sp>
    <dsp:sp modelId="{572108D2-F01D-4D48-93E8-B2F28A8094C3}">
      <dsp:nvSpPr>
        <dsp:cNvPr id="0" name=""/>
        <dsp:cNvSpPr/>
      </dsp:nvSpPr>
      <dsp:spPr>
        <a:xfrm rot="5542203">
          <a:off x="2067959" y="590862"/>
          <a:ext cx="204350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092531" y="620164"/>
        <a:ext cx="157741" cy="143045"/>
      </dsp:txXfrm>
    </dsp:sp>
    <dsp:sp modelId="{9EF8644D-45CB-48C8-992C-FBCEEF5116A3}">
      <dsp:nvSpPr>
        <dsp:cNvPr id="0" name=""/>
        <dsp:cNvSpPr/>
      </dsp:nvSpPr>
      <dsp:spPr>
        <a:xfrm>
          <a:off x="507082" y="858430"/>
          <a:ext cx="3290656" cy="584224"/>
        </a:xfrm>
        <a:prstGeom prst="roundRect">
          <a:avLst>
            <a:gd name="adj" fmla="val 10000"/>
          </a:avLst>
        </a:prstGeom>
        <a:solidFill>
          <a:schemeClr val="accent4">
            <a:hueOff val="-305671"/>
            <a:satOff val="-2049"/>
            <a:lumOff val="-2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Load pre-trained CNN  (ImageNet)</a:t>
          </a:r>
        </a:p>
      </dsp:txBody>
      <dsp:txXfrm>
        <a:off x="524193" y="875541"/>
        <a:ext cx="3256434" cy="550002"/>
      </dsp:txXfrm>
    </dsp:sp>
    <dsp:sp modelId="{306C0CF6-5C8A-4939-A9D3-C601CC01FCDA}">
      <dsp:nvSpPr>
        <dsp:cNvPr id="0" name=""/>
        <dsp:cNvSpPr/>
      </dsp:nvSpPr>
      <dsp:spPr>
        <a:xfrm rot="5264099">
          <a:off x="2053047" y="1467200"/>
          <a:ext cx="234175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089876" y="1481590"/>
        <a:ext cx="157741" cy="163923"/>
      </dsp:txXfrm>
    </dsp:sp>
    <dsp:sp modelId="{1D7B343B-56ED-4163-A761-A9069C99B718}">
      <dsp:nvSpPr>
        <dsp:cNvPr id="0" name=""/>
        <dsp:cNvSpPr/>
      </dsp:nvSpPr>
      <dsp:spPr>
        <a:xfrm>
          <a:off x="577978" y="1754646"/>
          <a:ext cx="3219761" cy="584224"/>
        </a:xfrm>
        <a:prstGeom prst="roundRect">
          <a:avLst>
            <a:gd name="adj" fmla="val 10000"/>
          </a:avLst>
        </a:prstGeom>
        <a:solidFill>
          <a:schemeClr val="accent4">
            <a:hueOff val="-611342"/>
            <a:satOff val="-4098"/>
            <a:lumOff val="-4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Extract features</a:t>
          </a:r>
        </a:p>
      </dsp:txBody>
      <dsp:txXfrm>
        <a:off x="595089" y="1771757"/>
        <a:ext cx="3185539" cy="550002"/>
      </dsp:txXfrm>
    </dsp:sp>
    <dsp:sp modelId="{F1A42D2C-EA0B-4C89-8184-E26611D6EDCF}">
      <dsp:nvSpPr>
        <dsp:cNvPr id="0" name=""/>
        <dsp:cNvSpPr/>
      </dsp:nvSpPr>
      <dsp:spPr>
        <a:xfrm rot="5400000">
          <a:off x="2078316" y="2353476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2375385"/>
        <a:ext cx="157741" cy="153359"/>
      </dsp:txXfrm>
    </dsp:sp>
    <dsp:sp modelId="{16E56FD3-3321-4530-B649-F8C611615ABB}">
      <dsp:nvSpPr>
        <dsp:cNvPr id="0" name=""/>
        <dsp:cNvSpPr/>
      </dsp:nvSpPr>
      <dsp:spPr>
        <a:xfrm>
          <a:off x="595234" y="2630983"/>
          <a:ext cx="3185248" cy="584224"/>
        </a:xfrm>
        <a:prstGeom prst="roundRect">
          <a:avLst>
            <a:gd name="adj" fmla="val 10000"/>
          </a:avLst>
        </a:prstGeom>
        <a:solidFill>
          <a:schemeClr val="accent4">
            <a:hueOff val="-917013"/>
            <a:satOff val="-6147"/>
            <a:lumOff val="-6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Split dataset (75% train / 25% test)</a:t>
          </a:r>
        </a:p>
      </dsp:txBody>
      <dsp:txXfrm>
        <a:off x="612345" y="2648094"/>
        <a:ext cx="3151026" cy="550002"/>
      </dsp:txXfrm>
    </dsp:sp>
    <dsp:sp modelId="{1E66B72B-C39E-4555-8443-94FBF4728439}">
      <dsp:nvSpPr>
        <dsp:cNvPr id="0" name=""/>
        <dsp:cNvSpPr/>
      </dsp:nvSpPr>
      <dsp:spPr>
        <a:xfrm rot="5400000">
          <a:off x="2078316" y="3229813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3251722"/>
        <a:ext cx="157741" cy="153359"/>
      </dsp:txXfrm>
    </dsp:sp>
    <dsp:sp modelId="{EA39239C-28D7-4C47-9505-9D2BCD0B13B8}">
      <dsp:nvSpPr>
        <dsp:cNvPr id="0" name=""/>
        <dsp:cNvSpPr/>
      </dsp:nvSpPr>
      <dsp:spPr>
        <a:xfrm>
          <a:off x="586602" y="3507320"/>
          <a:ext cx="3202513" cy="584224"/>
        </a:xfrm>
        <a:prstGeom prst="roundRect">
          <a:avLst>
            <a:gd name="adj" fmla="val 10000"/>
          </a:avLst>
        </a:prstGeom>
        <a:solidFill>
          <a:schemeClr val="accent4">
            <a:hueOff val="-1222684"/>
            <a:satOff val="-8196"/>
            <a:lumOff val="-8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Train SVM Classifier </a:t>
          </a:r>
        </a:p>
      </dsp:txBody>
      <dsp:txXfrm>
        <a:off x="603713" y="3524431"/>
        <a:ext cx="3168291" cy="550002"/>
      </dsp:txXfrm>
    </dsp:sp>
    <dsp:sp modelId="{B7C771EB-5802-4192-B896-3AD37CB152B8}">
      <dsp:nvSpPr>
        <dsp:cNvPr id="0" name=""/>
        <dsp:cNvSpPr/>
      </dsp:nvSpPr>
      <dsp:spPr>
        <a:xfrm rot="5400000">
          <a:off x="2078316" y="4106150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08988" y="4128059"/>
        <a:ext cx="157741" cy="153359"/>
      </dsp:txXfrm>
    </dsp:sp>
    <dsp:sp modelId="{2D6840F2-4538-4CCE-993C-3CBC2142D608}">
      <dsp:nvSpPr>
        <dsp:cNvPr id="0" name=""/>
        <dsp:cNvSpPr/>
      </dsp:nvSpPr>
      <dsp:spPr>
        <a:xfrm>
          <a:off x="595234" y="4383657"/>
          <a:ext cx="3185248" cy="584224"/>
        </a:xfrm>
        <a:prstGeom prst="roundRect">
          <a:avLst>
            <a:gd name="adj" fmla="val 10000"/>
          </a:avLst>
        </a:prstGeom>
        <a:solidFill>
          <a:schemeClr val="accent4">
            <a:hueOff val="-1528355"/>
            <a:satOff val="-10245"/>
            <a:lumOff val="-105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Evaluate on UC Merced &amp; SIRI-WHU Dataset </a:t>
          </a:r>
        </a:p>
      </dsp:txBody>
      <dsp:txXfrm>
        <a:off x="612345" y="4400768"/>
        <a:ext cx="3151026" cy="550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B949E-3094-4ED6-8232-6AEDC52C0BE4}">
      <dsp:nvSpPr>
        <dsp:cNvPr id="0" name=""/>
        <dsp:cNvSpPr/>
      </dsp:nvSpPr>
      <dsp:spPr>
        <a:xfrm>
          <a:off x="1347690" y="1971"/>
          <a:ext cx="1680337" cy="584224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Dataset Preparation</a:t>
          </a:r>
        </a:p>
      </dsp:txBody>
      <dsp:txXfrm>
        <a:off x="1364801" y="19082"/>
        <a:ext cx="1646115" cy="550002"/>
      </dsp:txXfrm>
    </dsp:sp>
    <dsp:sp modelId="{572108D2-F01D-4D48-93E8-B2F28A8094C3}">
      <dsp:nvSpPr>
        <dsp:cNvPr id="0" name=""/>
        <dsp:cNvSpPr/>
      </dsp:nvSpPr>
      <dsp:spPr>
        <a:xfrm rot="5400000">
          <a:off x="2078316" y="600802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622711"/>
        <a:ext cx="157741" cy="153359"/>
      </dsp:txXfrm>
    </dsp:sp>
    <dsp:sp modelId="{9EF8644D-45CB-48C8-992C-FBCEEF5116A3}">
      <dsp:nvSpPr>
        <dsp:cNvPr id="0" name=""/>
        <dsp:cNvSpPr/>
      </dsp:nvSpPr>
      <dsp:spPr>
        <a:xfrm>
          <a:off x="1321958" y="878308"/>
          <a:ext cx="1731801" cy="584224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210108"/>
            <a:satOff val="-9358"/>
            <a:lumOff val="169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Resize images (227×227)</a:t>
          </a:r>
        </a:p>
      </dsp:txBody>
      <dsp:txXfrm>
        <a:off x="1339069" y="895419"/>
        <a:ext cx="1697579" cy="550002"/>
      </dsp:txXfrm>
    </dsp:sp>
    <dsp:sp modelId="{306C0CF6-5C8A-4939-A9D3-C601CC01FCDA}">
      <dsp:nvSpPr>
        <dsp:cNvPr id="0" name=""/>
        <dsp:cNvSpPr/>
      </dsp:nvSpPr>
      <dsp:spPr>
        <a:xfrm rot="5400000">
          <a:off x="2078316" y="1477139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1499048"/>
        <a:ext cx="157741" cy="153359"/>
      </dsp:txXfrm>
    </dsp:sp>
    <dsp:sp modelId="{1D7B343B-56ED-4163-A761-A9069C99B718}">
      <dsp:nvSpPr>
        <dsp:cNvPr id="0" name=""/>
        <dsp:cNvSpPr/>
      </dsp:nvSpPr>
      <dsp:spPr>
        <a:xfrm>
          <a:off x="1268088" y="1754646"/>
          <a:ext cx="1839541" cy="584224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420216"/>
            <a:satOff val="-18717"/>
            <a:lumOff val="338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Load pre-trained AlexNet (ImageNet)</a:t>
          </a:r>
        </a:p>
      </dsp:txBody>
      <dsp:txXfrm>
        <a:off x="1285199" y="1771757"/>
        <a:ext cx="1805319" cy="550002"/>
      </dsp:txXfrm>
    </dsp:sp>
    <dsp:sp modelId="{F1A42D2C-EA0B-4C89-8184-E26611D6EDCF}">
      <dsp:nvSpPr>
        <dsp:cNvPr id="0" name=""/>
        <dsp:cNvSpPr/>
      </dsp:nvSpPr>
      <dsp:spPr>
        <a:xfrm rot="5400000">
          <a:off x="2078316" y="2353476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2375385"/>
        <a:ext cx="157741" cy="153359"/>
      </dsp:txXfrm>
    </dsp:sp>
    <dsp:sp modelId="{16E56FD3-3321-4530-B649-F8C611615ABB}">
      <dsp:nvSpPr>
        <dsp:cNvPr id="0" name=""/>
        <dsp:cNvSpPr/>
      </dsp:nvSpPr>
      <dsp:spPr>
        <a:xfrm>
          <a:off x="1259466" y="2630983"/>
          <a:ext cx="1856785" cy="584224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630324"/>
            <a:satOff val="-28075"/>
            <a:lumOff val="507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Extract mid-level features (fc7)</a:t>
          </a:r>
        </a:p>
      </dsp:txBody>
      <dsp:txXfrm>
        <a:off x="1276577" y="2648094"/>
        <a:ext cx="1822563" cy="550002"/>
      </dsp:txXfrm>
    </dsp:sp>
    <dsp:sp modelId="{1E66B72B-C39E-4555-8443-94FBF4728439}">
      <dsp:nvSpPr>
        <dsp:cNvPr id="0" name=""/>
        <dsp:cNvSpPr/>
      </dsp:nvSpPr>
      <dsp:spPr>
        <a:xfrm rot="5400000">
          <a:off x="2078316" y="3229813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3251722"/>
        <a:ext cx="157741" cy="153359"/>
      </dsp:txXfrm>
    </dsp:sp>
    <dsp:sp modelId="{EA39239C-28D7-4C47-9505-9D2BCD0B13B8}">
      <dsp:nvSpPr>
        <dsp:cNvPr id="0" name=""/>
        <dsp:cNvSpPr/>
      </dsp:nvSpPr>
      <dsp:spPr>
        <a:xfrm>
          <a:off x="1311224" y="3507320"/>
          <a:ext cx="1753268" cy="584224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420216"/>
            <a:satOff val="-18717"/>
            <a:lumOff val="338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Train Multiclass SVM Classifier</a:t>
          </a:r>
        </a:p>
      </dsp:txBody>
      <dsp:txXfrm>
        <a:off x="1328335" y="3524431"/>
        <a:ext cx="1719046" cy="550002"/>
      </dsp:txXfrm>
    </dsp:sp>
    <dsp:sp modelId="{B7C771EB-5802-4192-B896-3AD37CB152B8}">
      <dsp:nvSpPr>
        <dsp:cNvPr id="0" name=""/>
        <dsp:cNvSpPr/>
      </dsp:nvSpPr>
      <dsp:spPr>
        <a:xfrm rot="5400000">
          <a:off x="2078316" y="4106150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08988" y="4128059"/>
        <a:ext cx="157741" cy="153359"/>
      </dsp:txXfrm>
    </dsp:sp>
    <dsp:sp modelId="{2D6840F2-4538-4CCE-993C-3CBC2142D608}">
      <dsp:nvSpPr>
        <dsp:cNvPr id="0" name=""/>
        <dsp:cNvSpPr/>
      </dsp:nvSpPr>
      <dsp:spPr>
        <a:xfrm>
          <a:off x="1302596" y="4383657"/>
          <a:ext cx="1770525" cy="584224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210108"/>
            <a:satOff val="-9358"/>
            <a:lumOff val="169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Evaluate on UC Merced dataset</a:t>
          </a:r>
        </a:p>
      </dsp:txBody>
      <dsp:txXfrm>
        <a:off x="1319707" y="4400768"/>
        <a:ext cx="1736303" cy="550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B949E-3094-4ED6-8232-6AEDC52C0BE4}">
      <dsp:nvSpPr>
        <dsp:cNvPr id="0" name=""/>
        <dsp:cNvSpPr/>
      </dsp:nvSpPr>
      <dsp:spPr>
        <a:xfrm>
          <a:off x="879670" y="1971"/>
          <a:ext cx="2616376" cy="5842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Dataset Preparation</a:t>
          </a:r>
        </a:p>
      </dsp:txBody>
      <dsp:txXfrm>
        <a:off x="896781" y="19082"/>
        <a:ext cx="2582154" cy="550002"/>
      </dsp:txXfrm>
    </dsp:sp>
    <dsp:sp modelId="{572108D2-F01D-4D48-93E8-B2F28A8094C3}">
      <dsp:nvSpPr>
        <dsp:cNvPr id="0" name=""/>
        <dsp:cNvSpPr/>
      </dsp:nvSpPr>
      <dsp:spPr>
        <a:xfrm rot="5400000">
          <a:off x="2078316" y="600802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622711"/>
        <a:ext cx="157741" cy="153359"/>
      </dsp:txXfrm>
    </dsp:sp>
    <dsp:sp modelId="{9EF8644D-45CB-48C8-992C-FBCEEF5116A3}">
      <dsp:nvSpPr>
        <dsp:cNvPr id="0" name=""/>
        <dsp:cNvSpPr/>
      </dsp:nvSpPr>
      <dsp:spPr>
        <a:xfrm>
          <a:off x="846151" y="878308"/>
          <a:ext cx="2683415" cy="584224"/>
        </a:xfrm>
        <a:prstGeom prst="roundRect">
          <a:avLst>
            <a:gd name="adj" fmla="val 10000"/>
          </a:avLst>
        </a:prstGeom>
        <a:solidFill>
          <a:schemeClr val="accent3">
            <a:hueOff val="-511487"/>
            <a:satOff val="-4036"/>
            <a:lumOff val="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Image Preprocessing (Normalization)</a:t>
          </a:r>
        </a:p>
      </dsp:txBody>
      <dsp:txXfrm>
        <a:off x="863262" y="895419"/>
        <a:ext cx="2649193" cy="550002"/>
      </dsp:txXfrm>
    </dsp:sp>
    <dsp:sp modelId="{306C0CF6-5C8A-4939-A9D3-C601CC01FCDA}">
      <dsp:nvSpPr>
        <dsp:cNvPr id="0" name=""/>
        <dsp:cNvSpPr/>
      </dsp:nvSpPr>
      <dsp:spPr>
        <a:xfrm rot="5400000">
          <a:off x="2078316" y="1477139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1499048"/>
        <a:ext cx="157741" cy="153359"/>
      </dsp:txXfrm>
    </dsp:sp>
    <dsp:sp modelId="{1D7B343B-56ED-4163-A761-A9069C99B718}">
      <dsp:nvSpPr>
        <dsp:cNvPr id="0" name=""/>
        <dsp:cNvSpPr/>
      </dsp:nvSpPr>
      <dsp:spPr>
        <a:xfrm>
          <a:off x="639546" y="1754646"/>
          <a:ext cx="3096625" cy="584224"/>
        </a:xfrm>
        <a:prstGeom prst="roundRect">
          <a:avLst>
            <a:gd name="adj" fmla="val 10000"/>
          </a:avLst>
        </a:prstGeom>
        <a:solidFill>
          <a:schemeClr val="accent3">
            <a:hueOff val="-1022974"/>
            <a:satOff val="-8072"/>
            <a:lumOff val="12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Configure Lightweight CNN Architecture</a:t>
          </a:r>
        </a:p>
      </dsp:txBody>
      <dsp:txXfrm>
        <a:off x="656657" y="1771757"/>
        <a:ext cx="3062403" cy="550002"/>
      </dsp:txXfrm>
    </dsp:sp>
    <dsp:sp modelId="{F1A42D2C-EA0B-4C89-8184-E26611D6EDCF}">
      <dsp:nvSpPr>
        <dsp:cNvPr id="0" name=""/>
        <dsp:cNvSpPr/>
      </dsp:nvSpPr>
      <dsp:spPr>
        <a:xfrm rot="5400000">
          <a:off x="2078316" y="2353476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2375385"/>
        <a:ext cx="157741" cy="153359"/>
      </dsp:txXfrm>
    </dsp:sp>
    <dsp:sp modelId="{16E56FD3-3321-4530-B649-F8C611615ABB}">
      <dsp:nvSpPr>
        <dsp:cNvPr id="0" name=""/>
        <dsp:cNvSpPr/>
      </dsp:nvSpPr>
      <dsp:spPr>
        <a:xfrm>
          <a:off x="474480" y="2630983"/>
          <a:ext cx="3426756" cy="584224"/>
        </a:xfrm>
        <a:prstGeom prst="roundRect">
          <a:avLst>
            <a:gd name="adj" fmla="val 10000"/>
          </a:avLst>
        </a:prstGeom>
        <a:solidFill>
          <a:schemeClr val="accent3">
            <a:hueOff val="-1534462"/>
            <a:satOff val="-12107"/>
            <a:lumOff val="1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Train Lightweight CNN Model</a:t>
          </a:r>
        </a:p>
      </dsp:txBody>
      <dsp:txXfrm>
        <a:off x="491591" y="2648094"/>
        <a:ext cx="3392534" cy="550002"/>
      </dsp:txXfrm>
    </dsp:sp>
    <dsp:sp modelId="{1E66B72B-C39E-4555-8443-94FBF4728439}">
      <dsp:nvSpPr>
        <dsp:cNvPr id="0" name=""/>
        <dsp:cNvSpPr/>
      </dsp:nvSpPr>
      <dsp:spPr>
        <a:xfrm rot="5400000">
          <a:off x="2078316" y="3229813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8988" y="3251722"/>
        <a:ext cx="157741" cy="153359"/>
      </dsp:txXfrm>
    </dsp:sp>
    <dsp:sp modelId="{EA39239C-28D7-4C47-9505-9D2BCD0B13B8}">
      <dsp:nvSpPr>
        <dsp:cNvPr id="0" name=""/>
        <dsp:cNvSpPr/>
      </dsp:nvSpPr>
      <dsp:spPr>
        <a:xfrm>
          <a:off x="414073" y="3507320"/>
          <a:ext cx="3547570" cy="584224"/>
        </a:xfrm>
        <a:prstGeom prst="roundRect">
          <a:avLst>
            <a:gd name="adj" fmla="val 10000"/>
          </a:avLst>
        </a:prstGeom>
        <a:solidFill>
          <a:schemeClr val="accent3">
            <a:hueOff val="-2045949"/>
            <a:satOff val="-16143"/>
            <a:lumOff val="25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Evaluate on UC Merced Dataset</a:t>
          </a:r>
        </a:p>
      </dsp:txBody>
      <dsp:txXfrm>
        <a:off x="431184" y="3524431"/>
        <a:ext cx="3513348" cy="550002"/>
      </dsp:txXfrm>
    </dsp:sp>
    <dsp:sp modelId="{B7C771EB-5802-4192-B896-3AD37CB152B8}">
      <dsp:nvSpPr>
        <dsp:cNvPr id="0" name=""/>
        <dsp:cNvSpPr/>
      </dsp:nvSpPr>
      <dsp:spPr>
        <a:xfrm rot="5400000">
          <a:off x="2078316" y="4106150"/>
          <a:ext cx="219084" cy="262901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08988" y="4128059"/>
        <a:ext cx="157741" cy="153359"/>
      </dsp:txXfrm>
    </dsp:sp>
    <dsp:sp modelId="{2D6840F2-4538-4CCE-993C-3CBC2142D608}">
      <dsp:nvSpPr>
        <dsp:cNvPr id="0" name=""/>
        <dsp:cNvSpPr/>
      </dsp:nvSpPr>
      <dsp:spPr>
        <a:xfrm>
          <a:off x="371669" y="4383657"/>
          <a:ext cx="3632379" cy="584224"/>
        </a:xfrm>
        <a:prstGeom prst="roundRect">
          <a:avLst>
            <a:gd name="adj" fmla="val 10000"/>
          </a:avLst>
        </a:prstGeom>
        <a:solidFill>
          <a:schemeClr val="accent3">
            <a:hueOff val="-2557436"/>
            <a:satOff val="-20179"/>
            <a:lumOff val="313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Compare with State-of-the-Art Models</a:t>
          </a:r>
        </a:p>
      </dsp:txBody>
      <dsp:txXfrm>
        <a:off x="388780" y="4400768"/>
        <a:ext cx="3598157" cy="5500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B949E-3094-4ED6-8232-6AEDC52C0BE4}">
      <dsp:nvSpPr>
        <dsp:cNvPr id="0" name=""/>
        <dsp:cNvSpPr/>
      </dsp:nvSpPr>
      <dsp:spPr>
        <a:xfrm>
          <a:off x="1343376" y="4396"/>
          <a:ext cx="1688964" cy="583654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Dataset Preparation</a:t>
          </a:r>
        </a:p>
      </dsp:txBody>
      <dsp:txXfrm>
        <a:off x="1360471" y="21491"/>
        <a:ext cx="1654774" cy="549464"/>
      </dsp:txXfrm>
    </dsp:sp>
    <dsp:sp modelId="{572108D2-F01D-4D48-93E8-B2F28A8094C3}">
      <dsp:nvSpPr>
        <dsp:cNvPr id="0" name=""/>
        <dsp:cNvSpPr/>
      </dsp:nvSpPr>
      <dsp:spPr>
        <a:xfrm rot="5400000">
          <a:off x="2078423" y="602642"/>
          <a:ext cx="218870" cy="262644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9066" y="624529"/>
        <a:ext cx="157586" cy="153209"/>
      </dsp:txXfrm>
    </dsp:sp>
    <dsp:sp modelId="{9EF8644D-45CB-48C8-992C-FBCEEF5116A3}">
      <dsp:nvSpPr>
        <dsp:cNvPr id="0" name=""/>
        <dsp:cNvSpPr/>
      </dsp:nvSpPr>
      <dsp:spPr>
        <a:xfrm>
          <a:off x="946963" y="879877"/>
          <a:ext cx="2481790" cy="583654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198415"/>
            <a:satOff val="-8924"/>
            <a:lumOff val="15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Preprocessing &amp; Normalization</a:t>
          </a:r>
        </a:p>
      </dsp:txBody>
      <dsp:txXfrm>
        <a:off x="964058" y="896972"/>
        <a:ext cx="2447600" cy="549464"/>
      </dsp:txXfrm>
    </dsp:sp>
    <dsp:sp modelId="{306C0CF6-5C8A-4939-A9D3-C601CC01FCDA}">
      <dsp:nvSpPr>
        <dsp:cNvPr id="0" name=""/>
        <dsp:cNvSpPr/>
      </dsp:nvSpPr>
      <dsp:spPr>
        <a:xfrm rot="5400000">
          <a:off x="2078423" y="1478123"/>
          <a:ext cx="218870" cy="262644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9066" y="1500010"/>
        <a:ext cx="157586" cy="153209"/>
      </dsp:txXfrm>
    </dsp:sp>
    <dsp:sp modelId="{1D7B343B-56ED-4163-A761-A9069C99B718}">
      <dsp:nvSpPr>
        <dsp:cNvPr id="0" name=""/>
        <dsp:cNvSpPr/>
      </dsp:nvSpPr>
      <dsp:spPr>
        <a:xfrm>
          <a:off x="228339" y="1755359"/>
          <a:ext cx="3919039" cy="583654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396830"/>
            <a:satOff val="-17848"/>
            <a:lumOff val="30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Build CNN-FE (Scratch) / Apply Transfer Learning</a:t>
          </a:r>
        </a:p>
      </dsp:txBody>
      <dsp:txXfrm>
        <a:off x="245434" y="1772454"/>
        <a:ext cx="3884849" cy="549464"/>
      </dsp:txXfrm>
    </dsp:sp>
    <dsp:sp modelId="{F1A42D2C-EA0B-4C89-8184-E26611D6EDCF}">
      <dsp:nvSpPr>
        <dsp:cNvPr id="0" name=""/>
        <dsp:cNvSpPr/>
      </dsp:nvSpPr>
      <dsp:spPr>
        <a:xfrm rot="5400000">
          <a:off x="2078423" y="2353604"/>
          <a:ext cx="218870" cy="262644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9066" y="2375491"/>
        <a:ext cx="157586" cy="153209"/>
      </dsp:txXfrm>
    </dsp:sp>
    <dsp:sp modelId="{16E56FD3-3321-4530-B649-F8C611615ABB}">
      <dsp:nvSpPr>
        <dsp:cNvPr id="0" name=""/>
        <dsp:cNvSpPr/>
      </dsp:nvSpPr>
      <dsp:spPr>
        <a:xfrm>
          <a:off x="928459" y="2630840"/>
          <a:ext cx="2518798" cy="583654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595245"/>
            <a:satOff val="-26772"/>
            <a:lumOff val="464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Fine-Tune EfficientNetB7</a:t>
          </a:r>
        </a:p>
      </dsp:txBody>
      <dsp:txXfrm>
        <a:off x="945554" y="2647935"/>
        <a:ext cx="2484608" cy="549464"/>
      </dsp:txXfrm>
    </dsp:sp>
    <dsp:sp modelId="{1E66B72B-C39E-4555-8443-94FBF4728439}">
      <dsp:nvSpPr>
        <dsp:cNvPr id="0" name=""/>
        <dsp:cNvSpPr/>
      </dsp:nvSpPr>
      <dsp:spPr>
        <a:xfrm rot="5400000">
          <a:off x="2078423" y="3229086"/>
          <a:ext cx="218870" cy="262644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109066" y="3250973"/>
        <a:ext cx="157586" cy="153209"/>
      </dsp:txXfrm>
    </dsp:sp>
    <dsp:sp modelId="{EA39239C-28D7-4C47-9505-9D2BCD0B13B8}">
      <dsp:nvSpPr>
        <dsp:cNvPr id="0" name=""/>
        <dsp:cNvSpPr/>
      </dsp:nvSpPr>
      <dsp:spPr>
        <a:xfrm>
          <a:off x="681434" y="3506321"/>
          <a:ext cx="3012849" cy="583654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396830"/>
            <a:satOff val="-17848"/>
            <a:lumOff val="30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Evaluate with UC Merced Dataset</a:t>
          </a:r>
        </a:p>
      </dsp:txBody>
      <dsp:txXfrm>
        <a:off x="698529" y="3523416"/>
        <a:ext cx="2978659" cy="549464"/>
      </dsp:txXfrm>
    </dsp:sp>
    <dsp:sp modelId="{B7C771EB-5802-4192-B896-3AD37CB152B8}">
      <dsp:nvSpPr>
        <dsp:cNvPr id="0" name=""/>
        <dsp:cNvSpPr/>
      </dsp:nvSpPr>
      <dsp:spPr>
        <a:xfrm rot="5400000">
          <a:off x="2078423" y="4104567"/>
          <a:ext cx="218870" cy="262644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09066" y="4126454"/>
        <a:ext cx="157586" cy="153209"/>
      </dsp:txXfrm>
    </dsp:sp>
    <dsp:sp modelId="{2D6840F2-4538-4CCE-993C-3CBC2142D608}">
      <dsp:nvSpPr>
        <dsp:cNvPr id="0" name=""/>
        <dsp:cNvSpPr/>
      </dsp:nvSpPr>
      <dsp:spPr>
        <a:xfrm>
          <a:off x="669553" y="4381803"/>
          <a:ext cx="3036610" cy="583654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198415"/>
            <a:satOff val="-8924"/>
            <a:lumOff val="15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Compare Models using Accuracy, Precision, Recall, F1-Score</a:t>
          </a:r>
        </a:p>
      </dsp:txBody>
      <dsp:txXfrm>
        <a:off x="686648" y="4398898"/>
        <a:ext cx="3002420" cy="5494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B949E-3094-4ED6-8232-6AEDC52C0BE4}">
      <dsp:nvSpPr>
        <dsp:cNvPr id="0" name=""/>
        <dsp:cNvSpPr/>
      </dsp:nvSpPr>
      <dsp:spPr>
        <a:xfrm>
          <a:off x="496216" y="3886"/>
          <a:ext cx="3383284" cy="6891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Dataset Preparation</a:t>
          </a:r>
        </a:p>
      </dsp:txBody>
      <dsp:txXfrm>
        <a:off x="516401" y="24071"/>
        <a:ext cx="3342914" cy="648808"/>
      </dsp:txXfrm>
    </dsp:sp>
    <dsp:sp modelId="{572108D2-F01D-4D48-93E8-B2F28A8094C3}">
      <dsp:nvSpPr>
        <dsp:cNvPr id="0" name=""/>
        <dsp:cNvSpPr/>
      </dsp:nvSpPr>
      <dsp:spPr>
        <a:xfrm rot="5400000">
          <a:off x="2058637" y="710294"/>
          <a:ext cx="258442" cy="310130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094820" y="736138"/>
        <a:ext cx="186078" cy="180909"/>
      </dsp:txXfrm>
    </dsp:sp>
    <dsp:sp modelId="{9EF8644D-45CB-48C8-992C-FBCEEF5116A3}">
      <dsp:nvSpPr>
        <dsp:cNvPr id="0" name=""/>
        <dsp:cNvSpPr/>
      </dsp:nvSpPr>
      <dsp:spPr>
        <a:xfrm>
          <a:off x="203723" y="1037654"/>
          <a:ext cx="3968271" cy="6891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Single Pre-trained CNN (AlexNet OR VGG16 OR VGG19) - Frozen</a:t>
          </a:r>
          <a:endParaRPr lang="en-US" sz="1200" kern="1200" dirty="0">
            <a:latin typeface="Aptos (Body)"/>
          </a:endParaRPr>
        </a:p>
      </dsp:txBody>
      <dsp:txXfrm>
        <a:off x="223908" y="1057839"/>
        <a:ext cx="3927901" cy="648808"/>
      </dsp:txXfrm>
    </dsp:sp>
    <dsp:sp modelId="{306C0CF6-5C8A-4939-A9D3-C601CC01FCDA}">
      <dsp:nvSpPr>
        <dsp:cNvPr id="0" name=""/>
        <dsp:cNvSpPr/>
      </dsp:nvSpPr>
      <dsp:spPr>
        <a:xfrm rot="5400000">
          <a:off x="2058637" y="1744063"/>
          <a:ext cx="258442" cy="310130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094820" y="1769907"/>
        <a:ext cx="186078" cy="180909"/>
      </dsp:txXfrm>
    </dsp:sp>
    <dsp:sp modelId="{1D7B343B-56ED-4163-A761-A9069C99B718}">
      <dsp:nvSpPr>
        <dsp:cNvPr id="0" name=""/>
        <dsp:cNvSpPr/>
      </dsp:nvSpPr>
      <dsp:spPr>
        <a:xfrm>
          <a:off x="267080" y="2071423"/>
          <a:ext cx="3841557" cy="6891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1) Feature Extraction (Freeze CNN, Extract FC7 Features → Pass to SVM Classifier)</a:t>
          </a:r>
        </a:p>
      </dsp:txBody>
      <dsp:txXfrm>
        <a:off x="287265" y="2091608"/>
        <a:ext cx="3801187" cy="648808"/>
      </dsp:txXfrm>
    </dsp:sp>
    <dsp:sp modelId="{F1A42D2C-EA0B-4C89-8184-E26611D6EDCF}">
      <dsp:nvSpPr>
        <dsp:cNvPr id="0" name=""/>
        <dsp:cNvSpPr/>
      </dsp:nvSpPr>
      <dsp:spPr>
        <a:xfrm rot="5400000">
          <a:off x="2058637" y="2777831"/>
          <a:ext cx="258442" cy="310130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094820" y="2803675"/>
        <a:ext cx="186078" cy="180909"/>
      </dsp:txXfrm>
    </dsp:sp>
    <dsp:sp modelId="{16E56FD3-3321-4530-B649-F8C611615ABB}">
      <dsp:nvSpPr>
        <dsp:cNvPr id="0" name=""/>
        <dsp:cNvSpPr/>
      </dsp:nvSpPr>
      <dsp:spPr>
        <a:xfrm>
          <a:off x="267080" y="3105191"/>
          <a:ext cx="3841557" cy="8270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(Body)"/>
            </a:rPr>
            <a:t>2) Transfer Learning (Replace Fully Connected Layers, Fine-Tune Higher Layers)</a:t>
          </a:r>
        </a:p>
      </dsp:txBody>
      <dsp:txXfrm>
        <a:off x="291302" y="3129413"/>
        <a:ext cx="3793113" cy="778563"/>
      </dsp:txXfrm>
    </dsp:sp>
    <dsp:sp modelId="{1E66B72B-C39E-4555-8443-94FBF4728439}">
      <dsp:nvSpPr>
        <dsp:cNvPr id="0" name=""/>
        <dsp:cNvSpPr/>
      </dsp:nvSpPr>
      <dsp:spPr>
        <a:xfrm rot="5400000">
          <a:off x="2058637" y="3949428"/>
          <a:ext cx="258442" cy="310130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ptos (Body)"/>
          </a:endParaRPr>
        </a:p>
      </dsp:txBody>
      <dsp:txXfrm rot="-5400000">
        <a:off x="2094820" y="3975272"/>
        <a:ext cx="186078" cy="180909"/>
      </dsp:txXfrm>
    </dsp:sp>
    <dsp:sp modelId="{EA39239C-28D7-4C47-9505-9D2BCD0B13B8}">
      <dsp:nvSpPr>
        <dsp:cNvPr id="0" name=""/>
        <dsp:cNvSpPr/>
      </dsp:nvSpPr>
      <dsp:spPr>
        <a:xfrm>
          <a:off x="724319" y="4276788"/>
          <a:ext cx="2927079" cy="6891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Evaluation</a:t>
          </a:r>
        </a:p>
      </dsp:txBody>
      <dsp:txXfrm>
        <a:off x="744504" y="4296973"/>
        <a:ext cx="2886709" cy="648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C821D-1712-4C13-A14A-ACC6729E1F7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093F-3190-4EA3-A5FF-1DB1D161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6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5630B-861D-5471-3DAE-785319F4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19FE4-BC96-EE3C-154F-58BBFCEC6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7F92E-9052-D0E1-9A05-9A22652FC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F627-FE84-E034-DA7D-0C9E457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63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25C53-4852-5F09-F670-923CB09B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58F97F-7DBD-0954-AEAD-A8C1D2C82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05C71-F0E0-461A-12A0-C4B6C9400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E1F1E-F616-9B10-5088-85FBD226B8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89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E886-ADC3-BFDD-813A-534B85140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5E016-1F5F-7A89-DCA7-266B965E9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1B77A-3255-0B3D-6E7E-8B630F069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87CB4-5EE1-246D-D55A-A3E6E49A48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77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27E62-171C-A681-7CCD-3BED2F1A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C89B7-6FF9-CEA9-D7C4-870B32300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A5DF5-B341-B1E2-EF71-77501CD07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2FB0E-6066-BB81-58D4-1D8BF7E28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65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6CE91-173C-01D7-042B-4D7B7330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2F76A-F618-C9AB-893B-90F9B3401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9E7A-254F-2E7E-3C44-356664B2B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0F643-E266-7B3D-C5CF-F39BAB1474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982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536DC-B9FB-D07F-26F7-E9949BB7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1DF8B9-D48F-0F0A-BF95-C629D560E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21CEE-BE8A-B8B2-DA0E-9EBBD49BC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A2AF2-49F8-09F3-0D00-CDEACBF89F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93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79D13-0534-C965-8BCA-DAF78747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7BF5B0-D11D-646C-D611-14DC377AC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57E2F-2337-A57E-CC30-A091F2B5E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D1C95-D977-71B1-ECDA-80471A95C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16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5244">
              <a:lnSpc>
                <a:spcPts val="1425"/>
              </a:lnSpc>
            </a:pPr>
            <a:fld id="{81D60167-4931-47E6-BA6A-407CBD079E47}" type="slidenum">
              <a:rPr lang="en-US" smtClean="0"/>
              <a:pPr marL="55244">
                <a:lnSpc>
                  <a:spcPts val="142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6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CC99-0AE8-0132-7151-AADA1566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3184D-DDD7-A94A-7FD1-BDBC73804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E9291-B262-7DF0-3865-957B05818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E47DF2-21A9-F54E-924B-839B15A4E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AEE3F-62D6-B34F-A29E-078A9CF28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44C28C-E602-5575-AE76-60D0C8FE2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5EF924-F1BA-BBEF-6C06-C8C13A9B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5E856-32D5-136E-C1E3-194F894F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9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31DF-7AFE-8799-E383-C4294D35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BE8F3B-9193-7F28-2E05-D8AE0400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647E3-C32F-083A-DEE1-01319BBD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97523-CD84-6710-CA87-2197F9EF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62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63079-BBCF-BCDF-3904-BC195364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604E5-1F4E-3DE0-4747-828E6D4E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FD229-7783-A2EA-44E5-5861E6CF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5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B64D-7A63-5929-F325-8C86061C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07A89-4699-F66B-104F-CA9CE6A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2DD31-F138-3908-624B-09B03EB44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AA729-6E5A-27CD-2AEE-823BB3AA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144B0-665E-BAD9-EB6B-2F36CB822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EEF8F-A0BD-9489-C0B2-D22FB59B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94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59BF-827A-2B53-5408-CD8C1414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E2E856-962F-7B4B-8DA3-CC44CECA5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3C078-1C93-3C59-9611-2F4D7C0B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6F6B6-49CA-C17A-9C5D-EECE5B558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4AB60-865C-947A-3595-B8D118CD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09F3B-C7C0-D79C-E2A7-1F25B4FA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8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CD16-2584-3544-8A60-A2455E8A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69A4E-954A-9B42-95EA-B5D378F6A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B159F-C267-F33F-832C-A0A86938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2FD31-B079-49FA-E54E-4BE063FD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5D21-2601-F25E-E71F-0DAF042E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4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91B870-B8B7-995A-162E-74ACE8272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26C25-9777-576E-A888-CD59A1BA2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AE259-B0D6-2843-BD4F-EA6E5290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275FE-BC57-27A5-3802-AD45562D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0DD12-7CB3-1C1B-EE48-42E2F068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81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61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5244">
              <a:lnSpc>
                <a:spcPts val="1425"/>
              </a:lnSpc>
            </a:pPr>
            <a:fld id="{81D60167-4931-47E6-BA6A-407CBD079E47}" type="slidenum">
              <a:rPr lang="en-US" smtClean="0"/>
              <a:pPr marL="55244">
                <a:lnSpc>
                  <a:spcPts val="142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3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92395" y="1253744"/>
            <a:ext cx="54559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5244">
              <a:lnSpc>
                <a:spcPts val="1425"/>
              </a:lnSpc>
            </a:pPr>
            <a:fld id="{81D60167-4931-47E6-BA6A-407CBD079E47}" type="slidenum">
              <a:rPr lang="en-US" smtClean="0"/>
              <a:pPr marL="55244">
                <a:lnSpc>
                  <a:spcPts val="142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3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7610" y="1181100"/>
            <a:ext cx="4550430" cy="24658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5244">
              <a:lnSpc>
                <a:spcPts val="1425"/>
              </a:lnSpc>
            </a:pPr>
            <a:fld id="{81D60167-4931-47E6-BA6A-407CBD079E47}" type="slidenum">
              <a:rPr lang="en-US" smtClean="0"/>
              <a:pPr marL="55244">
                <a:lnSpc>
                  <a:spcPts val="142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5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1768" y="1251203"/>
            <a:ext cx="2320230" cy="435559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" y="1251203"/>
            <a:ext cx="2320230" cy="435559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8674" y="865632"/>
            <a:ext cx="2434649" cy="14859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5244">
              <a:lnSpc>
                <a:spcPts val="1425"/>
              </a:lnSpc>
            </a:pPr>
            <a:fld id="{81D60167-4931-47E6-BA6A-407CBD079E47}" type="slidenum">
              <a:rPr lang="en-US" smtClean="0"/>
              <a:pPr marL="55244">
                <a:lnSpc>
                  <a:spcPts val="142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92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BBE8-DB91-70B7-2F73-89C192E00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A406F-9640-AF3C-FBBB-1F18B3E19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58E23-2836-BB8B-E1CF-6FD9F19F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618D7-C7EC-7ABB-0D01-F647563A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FF119-EE1B-79C4-B328-0441698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E681-2CE7-1AFD-5B70-BAE133A0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22F1E-7250-2F6B-60C8-0F26DDF4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9B590-0AF9-376F-BCA9-B4961FB4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FA2D-446B-F03C-DA0A-8277A23A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AA227-6D87-0154-B46F-71FBDD3F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5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82AF-3496-9C02-ED92-177B40E0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392D-0E95-CE8A-4069-9C39081B3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A27EE-0870-C842-4D55-3A856A969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113A2-71E8-9AF4-01D6-9F2B781A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48ED2-B373-C1ED-F77A-8A297252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9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AFA7-9BDD-FD30-D2AC-52F553F8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B4018-AFDA-5A3D-FD6F-82CA39BFA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C40F9-4A48-D786-6901-B12E720AA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0C876-667E-B6DC-B024-E5FAFF9D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EAE92-BB29-2FDA-2122-1A5D3849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B3AA2-2095-10AC-0191-6A424B85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1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0241" y="-97714"/>
            <a:ext cx="815926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4457" y="1772539"/>
            <a:ext cx="7623908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91264" y="6609801"/>
            <a:ext cx="288388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5244">
              <a:lnSpc>
                <a:spcPts val="1425"/>
              </a:lnSpc>
            </a:pPr>
            <a:fld id="{81D60167-4931-47E6-BA6A-407CBD079E47}" type="slidenum">
              <a:rPr lang="en-US" smtClean="0"/>
              <a:pPr marL="55244">
                <a:lnSpc>
                  <a:spcPts val="142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1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83566-517F-5769-7541-731896FE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649DE-434C-1345-D658-20D689213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100A3-C24D-DFD7-5B1E-1731663D8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E08995-CBB5-4F8D-B828-285C222E24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62FA7-0270-1078-B2DB-0F8484D7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B2FAF-7029-7796-27EC-460027D37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8CBC4B-6F53-47D1-95D0-D8F0A1EFC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5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crdownload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crdownload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crdownload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crdownload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crdownload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crdownload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.crdownload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8.crdownload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clrChange>
              <a:clrFrom>
                <a:srgbClr val="DADADB"/>
              </a:clrFrom>
              <a:clrTo>
                <a:srgbClr val="DADA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666" y="2324608"/>
            <a:ext cx="9906000" cy="2554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0335" y="3141662"/>
            <a:ext cx="8492423" cy="85234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2400" dirty="0"/>
              <a:t>Implementation Progress Report</a:t>
            </a:r>
            <a:br>
              <a:rPr lang="ar-EG" sz="2400" dirty="0"/>
            </a:br>
            <a:r>
              <a:rPr lang="en-US" sz="2400" dirty="0"/>
              <a:t> (</a:t>
            </a:r>
            <a:r>
              <a:rPr lang="en-US" sz="2400" dirty="0" err="1"/>
              <a:t>TriDCCS</a:t>
            </a:r>
            <a:r>
              <a:rPr lang="en-US" sz="2400" dirty="0"/>
              <a:t>-SVM: A Hybrid Model for Satellite Image Classification)</a:t>
            </a:r>
            <a:endParaRPr lang="en-US" sz="2700" b="1" i="0" u="none" strike="noStrike" baseline="0" dirty="0">
              <a:solidFill>
                <a:srgbClr val="FFFFFF"/>
              </a:solidFill>
              <a:latin typeface="Calibri (Headings)"/>
            </a:endParaRPr>
          </a:p>
        </p:txBody>
      </p:sp>
      <p:pic>
        <p:nvPicPr>
          <p:cNvPr id="8" name="object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7321" y="335690"/>
            <a:ext cx="3917358" cy="158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0D300-67FD-69D7-2129-919A7B1254AC}"/>
              </a:ext>
            </a:extLst>
          </p:cNvPr>
          <p:cNvSpPr txBox="1"/>
          <p:nvPr/>
        </p:nvSpPr>
        <p:spPr>
          <a:xfrm>
            <a:off x="489496" y="5414813"/>
            <a:ext cx="5083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kern="0" dirty="0">
                <a:solidFill>
                  <a:prstClr val="black"/>
                </a:solidFill>
                <a:latin typeface="Arial Narrow" panose="020B0606020202030204" pitchFamily="34" charset="0"/>
              </a:rPr>
              <a:t>Presented by: </a:t>
            </a:r>
            <a:br>
              <a:rPr lang="ar-EG" b="1" kern="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en-US" kern="0" dirty="0">
                <a:solidFill>
                  <a:prstClr val="black"/>
                </a:solidFill>
                <a:latin typeface="Arial Narrow" panose="020B0606020202030204" pitchFamily="34" charset="0"/>
              </a:rPr>
              <a:t>YOUSEF H S ALSAFADI</a:t>
            </a:r>
            <a:endParaRPr lang="ar-SA" dirty="0">
              <a:ln w="635">
                <a:noFill/>
              </a:ln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738C6-4022-D84E-D7B7-C019A2527BE1}"/>
              </a:ext>
            </a:extLst>
          </p:cNvPr>
          <p:cNvSpPr txBox="1"/>
          <p:nvPr/>
        </p:nvSpPr>
        <p:spPr>
          <a:xfrm>
            <a:off x="6533870" y="5414813"/>
            <a:ext cx="5083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kern="0" dirty="0">
                <a:solidFill>
                  <a:prstClr val="black"/>
                </a:solidFill>
                <a:latin typeface="Arial Narrow" panose="020B0606020202030204" pitchFamily="34" charset="0"/>
                <a:cs typeface="Traditional Arabic" panose="02020603050405020304" pitchFamily="18" charset="-78"/>
              </a:rPr>
              <a:t>Supervised by:</a:t>
            </a:r>
            <a:br>
              <a:rPr lang="ar-EG" kern="0" dirty="0">
                <a:solidFill>
                  <a:prstClr val="black"/>
                </a:solidFill>
                <a:latin typeface="Arial Narrow" panose="020B0606020202030204" pitchFamily="34" charset="0"/>
                <a:cs typeface="Traditional Arabic" panose="02020603050405020304" pitchFamily="18" charset="-78"/>
              </a:rPr>
            </a:br>
            <a:r>
              <a:rPr lang="en-US" kern="0" dirty="0">
                <a:solidFill>
                  <a:prstClr val="black"/>
                </a:solidFill>
                <a:latin typeface="Arial Narrow" panose="020B0606020202030204" pitchFamily="34" charset="0"/>
                <a:cs typeface="Traditional Arabic" panose="02020603050405020304" pitchFamily="18" charset="-78"/>
              </a:rPr>
              <a:t>Professor. Rosalina Abdul Salam</a:t>
            </a:r>
            <a:endParaRPr lang="ar-SA" dirty="0">
              <a:ln w="635">
                <a:noFill/>
              </a:ln>
              <a:solidFill>
                <a:prstClr val="black"/>
              </a:solidFill>
              <a:latin typeface="Arial Narrow" panose="020B0606020202030204" pitchFamily="34" charset="0"/>
              <a:cs typeface="Traditional Arabic" panose="02020603050405020304" pitchFamily="18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97C00-158A-36A5-F3FF-9044FE42B96A}"/>
              </a:ext>
            </a:extLst>
          </p:cNvPr>
          <p:cNvSpPr txBox="1"/>
          <p:nvPr/>
        </p:nvSpPr>
        <p:spPr>
          <a:xfrm>
            <a:off x="3565331" y="6202387"/>
            <a:ext cx="50839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kern="0" dirty="0">
                <a:solidFill>
                  <a:prstClr val="black"/>
                </a:solidFill>
                <a:latin typeface="Arial Narrow" panose="020B0606020202030204" pitchFamily="34" charset="0"/>
              </a:rPr>
              <a:t>2025</a:t>
            </a:r>
            <a:endParaRPr lang="ar-SA" sz="1600" b="1" dirty="0">
              <a:ln w="635">
                <a:noFill/>
              </a:ln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23AD8-6DB3-F90D-8C83-3035C035056C}"/>
              </a:ext>
            </a:extLst>
          </p:cNvPr>
          <p:cNvSpPr txBox="1"/>
          <p:nvPr/>
        </p:nvSpPr>
        <p:spPr>
          <a:xfrm>
            <a:off x="4442162" y="1921116"/>
            <a:ext cx="34487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kern="0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Faculty of Science and Technology (FST)</a:t>
            </a:r>
            <a:endParaRPr lang="ar-SA" sz="1500" b="1" dirty="0">
              <a:ln w="635">
                <a:noFill/>
              </a:ln>
              <a:solidFill>
                <a:schemeClr val="accent5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EB9EF-F04E-6FCC-AD66-E25D6034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B836972-D714-38D5-937A-61A8C4B24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A84429-2B62-2988-FDCB-7A24EF7DD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E077E1-835F-7FC9-104D-5BAA0DAE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EA82EE-51F5-2018-7F3C-6BE0B3892CBC}"/>
              </a:ext>
            </a:extLst>
          </p:cNvPr>
          <p:cNvSpPr txBox="1"/>
          <p:nvPr/>
        </p:nvSpPr>
        <p:spPr>
          <a:xfrm>
            <a:off x="2028358" y="1406803"/>
            <a:ext cx="7950487" cy="4678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UC Merced Land Use Dataset - Sample Images </a:t>
            </a:r>
            <a:endParaRPr lang="en-US" sz="2500" dirty="0">
              <a:solidFill>
                <a:srgbClr val="CCCCCC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2B4E5E-7513-9922-8A45-D3FB2E19A9C5}"/>
              </a:ext>
            </a:extLst>
          </p:cNvPr>
          <p:cNvCxnSpPr>
            <a:cxnSpLocks/>
          </p:cNvCxnSpPr>
          <p:nvPr/>
        </p:nvCxnSpPr>
        <p:spPr>
          <a:xfrm>
            <a:off x="841248" y="1956363"/>
            <a:ext cx="10506456" cy="1828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02ECD2-493C-5AC4-17B4-EC9FA0D44E35}"/>
              </a:ext>
            </a:extLst>
          </p:cNvPr>
          <p:cNvSpPr txBox="1"/>
          <p:nvPr/>
        </p:nvSpPr>
        <p:spPr>
          <a:xfrm>
            <a:off x="841249" y="2291996"/>
            <a:ext cx="10324706" cy="3781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ar-EG" sz="1900" kern="0" dirty="0">
              <a:latin typeface="Times New Roman (Headings CS)"/>
              <a:cs typeface="Traditional Arabic" panose="02020603050405020304" pitchFamily="18" charset="-78"/>
            </a:endParaRPr>
          </a:p>
          <a:p>
            <a:pPr marL="285750" marR="0" lvl="0" indent="-285750" algn="just" defTabSz="91440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19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 (Headings CS)"/>
              <a:cs typeface="Traditional Arabic" panose="02020603050405020304" pitchFamily="18" charset="-78"/>
            </a:endParaRPr>
          </a:p>
        </p:txBody>
      </p:sp>
      <p:pic>
        <p:nvPicPr>
          <p:cNvPr id="5" name="Picture 4" descr="A collage of different images of land&#10;&#10;AI-generated content may be incorrect.">
            <a:extLst>
              <a:ext uri="{FF2B5EF4-FFF2-40B4-BE49-F238E27FC236}">
                <a16:creationId xmlns:a16="http://schemas.microsoft.com/office/drawing/2014/main" id="{4187F161-DCDC-AD3E-BC3F-D567BD8B3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7" y="2222985"/>
            <a:ext cx="9477037" cy="4061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426A92-14F7-40D4-30D0-4642CBBD6D9D}"/>
              </a:ext>
            </a:extLst>
          </p:cNvPr>
          <p:cNvSpPr txBox="1"/>
          <p:nvPr/>
        </p:nvSpPr>
        <p:spPr>
          <a:xfrm>
            <a:off x="3096236" y="6417397"/>
            <a:ext cx="52481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</a:t>
            </a:r>
            <a:r>
              <a:rPr lang="ar-EG" sz="12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5</a:t>
            </a:r>
            <a:r>
              <a:rPr lang="en-US" sz="12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Sample images from the UC Merced Land Use Dataset</a:t>
            </a:r>
          </a:p>
        </p:txBody>
      </p:sp>
    </p:spTree>
    <p:extLst>
      <p:ext uri="{BB962C8B-B14F-4D97-AF65-F5344CB8AC3E}">
        <p14:creationId xmlns:p14="http://schemas.microsoft.com/office/powerpoint/2010/main" val="197313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0F256-9955-1ECA-11E2-61CAAA472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168EFDC-E306-8965-8EE4-11EB30093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D99CE4-0C0A-9279-EFCF-15C193EB3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BDC6C6-FC8A-51CE-13BE-E28B5385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A3276C-9E73-21B9-3FEB-0F3B12481A00}"/>
              </a:ext>
            </a:extLst>
          </p:cNvPr>
          <p:cNvSpPr txBox="1"/>
          <p:nvPr/>
        </p:nvSpPr>
        <p:spPr>
          <a:xfrm>
            <a:off x="1325158" y="1438119"/>
            <a:ext cx="9538636" cy="4678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UC Merced Land Use Dataset</a:t>
            </a:r>
            <a:r>
              <a:rPr lang="ar-EG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 </a:t>
            </a:r>
            <a:r>
              <a:rPr lang="en-US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-</a:t>
            </a:r>
            <a:r>
              <a:rPr lang="ar-EG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 </a:t>
            </a:r>
            <a:r>
              <a:rPr lang="en-US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Pie Chart &amp; Bar Chart</a:t>
            </a:r>
            <a:endParaRPr lang="en-US" sz="2500" dirty="0">
              <a:solidFill>
                <a:srgbClr val="569CD6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9957CA-292D-EAB0-0556-2257AE99D1A0}"/>
              </a:ext>
            </a:extLst>
          </p:cNvPr>
          <p:cNvCxnSpPr>
            <a:cxnSpLocks/>
          </p:cNvCxnSpPr>
          <p:nvPr/>
        </p:nvCxnSpPr>
        <p:spPr>
          <a:xfrm>
            <a:off x="841248" y="1956363"/>
            <a:ext cx="10506456" cy="1828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AA7C03-6879-DC35-31B8-365BC0761CDD}"/>
              </a:ext>
            </a:extLst>
          </p:cNvPr>
          <p:cNvSpPr txBox="1"/>
          <p:nvPr/>
        </p:nvSpPr>
        <p:spPr>
          <a:xfrm>
            <a:off x="841249" y="2291996"/>
            <a:ext cx="10324706" cy="3781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ar-EG" sz="1900" kern="0" dirty="0">
              <a:latin typeface="Times New Roman (Headings CS)"/>
              <a:cs typeface="Traditional Arabic" panose="02020603050405020304" pitchFamily="18" charset="-78"/>
            </a:endParaRPr>
          </a:p>
          <a:p>
            <a:pPr marL="285750" marR="0" lvl="0" indent="-285750" algn="just" defTabSz="91440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19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 (Headings CS)"/>
              <a:cs typeface="Traditional Arabic" panose="02020603050405020304" pitchFamily="18" charset="-78"/>
            </a:endParaRPr>
          </a:p>
        </p:txBody>
      </p:sp>
      <p:pic>
        <p:nvPicPr>
          <p:cNvPr id="4" name="Picture 3" descr="A colorful circle with text&#10;&#10;AI-generated content may be incorrect.">
            <a:extLst>
              <a:ext uri="{FF2B5EF4-FFF2-40B4-BE49-F238E27FC236}">
                <a16:creationId xmlns:a16="http://schemas.microsoft.com/office/drawing/2014/main" id="{F0222E76-ED68-DEAC-C7E7-E89818A61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6" y="2481018"/>
            <a:ext cx="4899228" cy="3674420"/>
          </a:xfrm>
          <a:prstGeom prst="rect">
            <a:avLst/>
          </a:prstGeom>
        </p:spPr>
      </p:pic>
      <p:pic>
        <p:nvPicPr>
          <p:cNvPr id="7" name="Picture 6" descr="A bar chart with text&#10;&#10;AI-generated content may be incorrect.">
            <a:extLst>
              <a:ext uri="{FF2B5EF4-FFF2-40B4-BE49-F238E27FC236}">
                <a16:creationId xmlns:a16="http://schemas.microsoft.com/office/drawing/2014/main" id="{1743CF55-ABA5-1E7F-55C8-1282F345F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19" y="2543323"/>
            <a:ext cx="5883215" cy="3529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DA2BB0-EBEC-7220-79C9-B98DC72BBAA2}"/>
              </a:ext>
            </a:extLst>
          </p:cNvPr>
          <p:cNvSpPr txBox="1"/>
          <p:nvPr/>
        </p:nvSpPr>
        <p:spPr>
          <a:xfrm>
            <a:off x="3354809" y="6184935"/>
            <a:ext cx="5970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</a:t>
            </a:r>
            <a:r>
              <a:rPr lang="ar-EG" sz="12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6</a:t>
            </a:r>
            <a:r>
              <a:rPr lang="en-US" sz="12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Class distribution of UC Merced Land Use Dataset</a:t>
            </a:r>
            <a:r>
              <a:rPr lang="ar-EG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visualized using pie and bar charts</a:t>
            </a:r>
            <a:endParaRPr lang="en-US" sz="1200" i="1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1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93BC461F-A665-4892-2D1C-6D8F0E323ADF}"/>
              </a:ext>
            </a:extLst>
          </p:cNvPr>
          <p:cNvSpPr/>
          <p:nvPr/>
        </p:nvSpPr>
        <p:spPr>
          <a:xfrm>
            <a:off x="1125684" y="57033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 kern="1200" dirty="0">
                <a:solidFill>
                  <a:srgbClr val="569CD6"/>
                </a:solidFill>
                <a:latin typeface="Montserrat Bold" panose="00000800000000000000" pitchFamily="2" charset="0"/>
                <a:ea typeface="+mj-ea"/>
                <a:cs typeface="+mj-cs"/>
              </a:rPr>
              <a:t>Importing Required Libraries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196A32C6-1D59-392A-2B23-69601609B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6292605"/>
            <a:ext cx="383061" cy="406868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76044CD-3127-5D89-9982-A2ED5C9A048E}"/>
              </a:ext>
            </a:extLst>
          </p:cNvPr>
          <p:cNvSpPr txBox="1"/>
          <p:nvPr/>
        </p:nvSpPr>
        <p:spPr>
          <a:xfrm>
            <a:off x="1102619" y="2132451"/>
            <a:ext cx="9986762" cy="129655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342900" lvl="0" indent="-34290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Installing Python Packages, all necessary Python libraries are imported to support data handling, image processing, deep learning, machine learning, and visualization tasks.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3B19D-0A5A-71E6-1AE8-88DE85352428}"/>
              </a:ext>
            </a:extLst>
          </p:cNvPr>
          <p:cNvSpPr txBox="1"/>
          <p:nvPr/>
        </p:nvSpPr>
        <p:spPr>
          <a:xfrm>
            <a:off x="1216367" y="3118449"/>
            <a:ext cx="9986762" cy="28586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z="17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Libraries Imported:</a:t>
            </a:r>
            <a:endParaRPr lang="ar-EG" sz="170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Libraries: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sys, platform, subprocess,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cpuinfo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Processing: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pandas,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joblib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psutil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Processing: cv2, PIL.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Learning: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Learning: scikit-learn,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Visualization: matplotlib, seaborn.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Utilities: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tqdm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IPython.display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392B8-A047-FE3D-F9D0-165EECBA2CA7}"/>
              </a:ext>
            </a:extLst>
          </p:cNvPr>
          <p:cNvSpPr txBox="1"/>
          <p:nvPr/>
        </p:nvSpPr>
        <p:spPr>
          <a:xfrm>
            <a:off x="1102619" y="5918331"/>
            <a:ext cx="1005887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17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17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libraries provide all the tools required for the implementation workflow.</a:t>
            </a:r>
          </a:p>
        </p:txBody>
      </p:sp>
    </p:spTree>
    <p:extLst>
      <p:ext uri="{BB962C8B-B14F-4D97-AF65-F5344CB8AC3E}">
        <p14:creationId xmlns:p14="http://schemas.microsoft.com/office/powerpoint/2010/main" val="22712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38D82-4606-40C7-AA2D-76EFCB6ED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ADBB9E-13A0-2333-5613-8E44C6BFC926}"/>
              </a:ext>
            </a:extLst>
          </p:cNvPr>
          <p:cNvCxnSpPr>
            <a:cxnSpLocks/>
          </p:cNvCxnSpPr>
          <p:nvPr/>
        </p:nvCxnSpPr>
        <p:spPr>
          <a:xfrm>
            <a:off x="727771" y="1106367"/>
            <a:ext cx="10013365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1E263DB1-9B94-D365-56D8-3DE907DE5892}"/>
              </a:ext>
            </a:extLst>
          </p:cNvPr>
          <p:cNvSpPr/>
          <p:nvPr/>
        </p:nvSpPr>
        <p:spPr>
          <a:xfrm>
            <a:off x="2767590" y="470810"/>
            <a:ext cx="5933726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 panose="00000800000000000000" pitchFamily="2" charset="0"/>
              </a:rPr>
              <a:t>Displaying System Specifications</a:t>
            </a:r>
            <a:endParaRPr lang="en-US" sz="2500" b="1" spc="-50" dirty="0">
              <a:solidFill>
                <a:schemeClr val="accent3">
                  <a:lumMod val="60000"/>
                  <a:lumOff val="40000"/>
                </a:schemeClr>
              </a:solidFill>
              <a:latin typeface="Montserrat Bold" panose="00000800000000000000" pitchFamily="2" charset="0"/>
            </a:endParaRP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41062ABC-29F8-602E-045E-BB30CCE90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92161D-4BF6-0F71-5E8A-B060C65CA8ED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D045C-E46B-757F-AB6E-423ECD6F541E}"/>
              </a:ext>
            </a:extLst>
          </p:cNvPr>
          <p:cNvSpPr txBox="1"/>
          <p:nvPr/>
        </p:nvSpPr>
        <p:spPr>
          <a:xfrm>
            <a:off x="1360386" y="1249056"/>
            <a:ext cx="93807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Specifications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----------------------------------------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[CPU Information]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Processor Name      : 12th Gen Intel(R) Core(TM) i7-1280P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Physical Cores      : 14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Logical Cores       : 20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 Frequency (MHz) : 2000.00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Frequency   : 2000.00</a:t>
            </a:r>
          </a:p>
          <a:p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[Memory (RAM)]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RAM (GB)      : 15.71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Available RAM (GB)  : 5.67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 Usage (%)       : 63.9%</a:t>
            </a:r>
          </a:p>
          <a:p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[Operating System]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             : Windows 11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Architecture: AMD64</a:t>
            </a:r>
          </a:p>
          <a:p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[GPU Information]</a:t>
            </a:r>
          </a:p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NVIDIA GPU detected or '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nvidia-smi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not available.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91E89-EA06-B0D6-19DD-1E7A51B48664}"/>
              </a:ext>
            </a:extLst>
          </p:cNvPr>
          <p:cNvSpPr txBox="1"/>
          <p:nvPr/>
        </p:nvSpPr>
        <p:spPr>
          <a:xfrm>
            <a:off x="1265496" y="6100725"/>
            <a:ext cx="1001336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17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17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output confirms that the system has adequate CPU and RAM resources for</a:t>
            </a:r>
            <a:r>
              <a:rPr lang="ar-EG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running the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73200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0E9B4-55CC-66BB-8B48-B7D2E1B8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48E5B6-B6E0-C484-1180-5369482F4A65}"/>
              </a:ext>
            </a:extLst>
          </p:cNvPr>
          <p:cNvCxnSpPr>
            <a:cxnSpLocks/>
          </p:cNvCxnSpPr>
          <p:nvPr/>
        </p:nvCxnSpPr>
        <p:spPr>
          <a:xfrm>
            <a:off x="727771" y="1106367"/>
            <a:ext cx="10013365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A327060D-ADE2-8F99-2762-3DF4241FF3C8}"/>
              </a:ext>
            </a:extLst>
          </p:cNvPr>
          <p:cNvSpPr/>
          <p:nvPr/>
        </p:nvSpPr>
        <p:spPr>
          <a:xfrm>
            <a:off x="4293233" y="493549"/>
            <a:ext cx="2882440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 panose="00000800000000000000" pitchFamily="2" charset="0"/>
              </a:rPr>
              <a:t>Directory Setup</a:t>
            </a:r>
            <a:endParaRPr lang="en-US" sz="2500" b="1" spc="-50" dirty="0">
              <a:solidFill>
                <a:schemeClr val="accent3">
                  <a:lumMod val="60000"/>
                  <a:lumOff val="40000"/>
                </a:schemeClr>
              </a:solidFill>
              <a:latin typeface="Montserrat Bold" panose="00000800000000000000" pitchFamily="2" charset="0"/>
            </a:endParaRP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E7081DDA-37AC-5391-F9D1-1F053AF51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299365"/>
            <a:ext cx="436588" cy="4637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75E04C-5F4D-AD27-66DB-B225B8448220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779488-EE59-1B37-E619-1838C1C04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604" y="1435824"/>
            <a:ext cx="9374547" cy="48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4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8778C-7D58-4E02-DB69-A28EA90B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1A70F7-1084-8BBD-B563-AE615BD07251}"/>
              </a:ext>
            </a:extLst>
          </p:cNvPr>
          <p:cNvCxnSpPr>
            <a:cxnSpLocks/>
          </p:cNvCxnSpPr>
          <p:nvPr/>
        </p:nvCxnSpPr>
        <p:spPr>
          <a:xfrm>
            <a:off x="727767" y="631936"/>
            <a:ext cx="10013365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D7576B4C-F898-6890-AF33-30D8B60E932E}"/>
              </a:ext>
            </a:extLst>
          </p:cNvPr>
          <p:cNvSpPr/>
          <p:nvPr/>
        </p:nvSpPr>
        <p:spPr>
          <a:xfrm>
            <a:off x="4214837" y="0"/>
            <a:ext cx="3039222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 panose="00000800000000000000" pitchFamily="2" charset="0"/>
              </a:rPr>
              <a:t>Dataset Loading</a:t>
            </a:r>
            <a:endParaRPr lang="en-US" sz="2500" b="1" spc="-50" dirty="0">
              <a:solidFill>
                <a:schemeClr val="accent3">
                  <a:lumMod val="60000"/>
                  <a:lumOff val="40000"/>
                </a:schemeClr>
              </a:solidFill>
              <a:latin typeface="Montserrat Bold" panose="00000800000000000000" pitchFamily="2" charset="0"/>
            </a:endParaRP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467EE97A-43B7-29A9-1C34-F9155A31C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4" y="6400800"/>
            <a:ext cx="341088" cy="3622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3B940C-9504-A83B-40E5-8F0BB080A468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CFEEB-1EA4-54BD-2DAF-B8980DFF7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351" y="787188"/>
            <a:ext cx="7140196" cy="52859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DC2C92-F971-3498-56E5-107E9BD09BA0}"/>
              </a:ext>
            </a:extLst>
          </p:cNvPr>
          <p:cNvSpPr txBox="1"/>
          <p:nvPr/>
        </p:nvSpPr>
        <p:spPr>
          <a:xfrm>
            <a:off x="1027695" y="6044908"/>
            <a:ext cx="94135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loaded successfully: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SIRI-WHU dataset loaded: 2400 images, 12 classes   UC Merced dataset loaded: 2100 images, 21 classes</a:t>
            </a:r>
          </a:p>
        </p:txBody>
      </p:sp>
    </p:spTree>
    <p:extLst>
      <p:ext uri="{BB962C8B-B14F-4D97-AF65-F5344CB8AC3E}">
        <p14:creationId xmlns:p14="http://schemas.microsoft.com/office/powerpoint/2010/main" val="4278765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5ED4A-88C6-D2F7-5362-4E4869EA9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8F10856-BB1F-46F7-49DF-74AD3DF9104E}"/>
              </a:ext>
            </a:extLst>
          </p:cNvPr>
          <p:cNvSpPr txBox="1"/>
          <p:nvPr/>
        </p:nvSpPr>
        <p:spPr>
          <a:xfrm>
            <a:off x="2580768" y="1488547"/>
            <a:ext cx="7027416" cy="4678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 panose="00000800000000000000" pitchFamily="2" charset="0"/>
              </a:rPr>
              <a:t>Checking for Corrupt and Blank Images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67ECD2-1215-B531-D05F-664B4969A4CF}"/>
              </a:ext>
            </a:extLst>
          </p:cNvPr>
          <p:cNvCxnSpPr>
            <a:cxnSpLocks/>
          </p:cNvCxnSpPr>
          <p:nvPr/>
        </p:nvCxnSpPr>
        <p:spPr>
          <a:xfrm>
            <a:off x="841248" y="1956363"/>
            <a:ext cx="10506456" cy="1828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FDB4048B-9DF5-D64C-A57B-C9B1D698E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89414"/>
            <a:ext cx="540105" cy="573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D156F5-F167-4345-9F1D-172C93532947}"/>
              </a:ext>
            </a:extLst>
          </p:cNvPr>
          <p:cNvSpPr txBox="1"/>
          <p:nvPr/>
        </p:nvSpPr>
        <p:spPr>
          <a:xfrm>
            <a:off x="1102619" y="2150738"/>
            <a:ext cx="9986762" cy="363862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Before training, datasets were validated for corrupt or blank images to ensure data quality.</a:t>
            </a:r>
          </a:p>
          <a:p>
            <a:pPr marL="342900" indent="-34290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custom function was implemented using OpenCV to scan each image: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Detects unreadable (corrupt) images.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Flags near-black images with negligible pixel intensity.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Findings: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SIRI-WHU Dataset: No corrupt or blank images detected.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 Merced Dataset: No corrupt or blank images detected.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datasets are clean and ready for training without data loss.</a:t>
            </a:r>
          </a:p>
        </p:txBody>
      </p:sp>
    </p:spTree>
    <p:extLst>
      <p:ext uri="{BB962C8B-B14F-4D97-AF65-F5344CB8AC3E}">
        <p14:creationId xmlns:p14="http://schemas.microsoft.com/office/powerpoint/2010/main" val="168946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FCF05-A3F7-8A8B-5BCA-6E468A207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8AEF982-66A1-A1C6-D521-129B3DD38732}"/>
              </a:ext>
            </a:extLst>
          </p:cNvPr>
          <p:cNvSpPr txBox="1"/>
          <p:nvPr/>
        </p:nvSpPr>
        <p:spPr>
          <a:xfrm>
            <a:off x="2699162" y="662204"/>
            <a:ext cx="6790623" cy="467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 panose="00000800000000000000" pitchFamily="2" charset="0"/>
              </a:rPr>
              <a:t>Splitting Datasets into Train/Test Sets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7F2A77-BABD-AA14-7756-EE3E269AD620}"/>
              </a:ext>
            </a:extLst>
          </p:cNvPr>
          <p:cNvCxnSpPr>
            <a:cxnSpLocks/>
          </p:cNvCxnSpPr>
          <p:nvPr/>
        </p:nvCxnSpPr>
        <p:spPr>
          <a:xfrm>
            <a:off x="841245" y="1213209"/>
            <a:ext cx="10506456" cy="1828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F5AA7F3D-9100-5AD8-3F49-6D737F0C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89414"/>
            <a:ext cx="540105" cy="573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DA440-8046-FABF-E011-9936D9EC2C8B}"/>
              </a:ext>
            </a:extLst>
          </p:cNvPr>
          <p:cNvSpPr txBox="1"/>
          <p:nvPr/>
        </p:nvSpPr>
        <p:spPr>
          <a:xfrm>
            <a:off x="1093992" y="1206694"/>
            <a:ext cx="10379140" cy="414551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were split into 80% training and 20% testing, maintaining class balance (stratified split).</a:t>
            </a:r>
          </a:p>
          <a:p>
            <a:pPr marL="342900" indent="-34290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seeds ensured reproducibility: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SIRI-WHU →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random_state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=20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 Merced → </a:t>
            </a:r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random_state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=42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Results: SIRI-WHU Split: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Training: 1,920 images (12 classes).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Testing: 480 images (12 classes).</a:t>
            </a:r>
            <a:endParaRPr lang="en-US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Results: UC Merced Split: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Training: 1,680 images (21 classes).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Testing: 420 images (21 classes).</a:t>
            </a:r>
            <a:endParaRPr lang="en-US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defRPr/>
            </a:pPr>
            <a:endParaRPr lang="en-US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7B652-51D2-434E-B32F-C2A6B9236920}"/>
              </a:ext>
            </a:extLst>
          </p:cNvPr>
          <p:cNvSpPr txBox="1"/>
          <p:nvPr/>
        </p:nvSpPr>
        <p:spPr>
          <a:xfrm>
            <a:off x="1206135" y="5152149"/>
            <a:ext cx="6094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7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Distribution Example (SIRI-WHU – Train):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5697A-1D1C-85D9-CB82-8CA0BBDEE99A}"/>
              </a:ext>
            </a:extLst>
          </p:cNvPr>
          <p:cNvSpPr txBox="1"/>
          <p:nvPr/>
        </p:nvSpPr>
        <p:spPr>
          <a:xfrm>
            <a:off x="3164988" y="5644791"/>
            <a:ext cx="6094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agriculture   : 160 samples  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commercial    : 160 samples  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...  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        : 160 samples</a:t>
            </a:r>
          </a:p>
        </p:txBody>
      </p:sp>
    </p:spTree>
    <p:extLst>
      <p:ext uri="{BB962C8B-B14F-4D97-AF65-F5344CB8AC3E}">
        <p14:creationId xmlns:p14="http://schemas.microsoft.com/office/powerpoint/2010/main" val="129096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856930-7FA7-560A-F2EB-653F27C3ECDD}"/>
              </a:ext>
            </a:extLst>
          </p:cNvPr>
          <p:cNvCxnSpPr>
            <a:cxnSpLocks/>
          </p:cNvCxnSpPr>
          <p:nvPr/>
        </p:nvCxnSpPr>
        <p:spPr>
          <a:xfrm>
            <a:off x="1320175" y="1252689"/>
            <a:ext cx="8802959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C6C6A72-73B9-94C5-EC0B-47073A356314}"/>
              </a:ext>
            </a:extLst>
          </p:cNvPr>
          <p:cNvSpPr/>
          <p:nvPr/>
        </p:nvSpPr>
        <p:spPr>
          <a:xfrm>
            <a:off x="0" y="895349"/>
            <a:ext cx="317634" cy="5067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6C5D0D6-6EAB-EB76-1353-56D50DA17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5" y="6227910"/>
            <a:ext cx="403866" cy="428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8F44C-DDE1-1769-D604-4C3364B637E5}"/>
              </a:ext>
            </a:extLst>
          </p:cNvPr>
          <p:cNvSpPr txBox="1"/>
          <p:nvPr/>
        </p:nvSpPr>
        <p:spPr>
          <a:xfrm>
            <a:off x="3460940" y="690091"/>
            <a:ext cx="5270120" cy="4678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 panose="00000800000000000000" pitchFamily="2" charset="0"/>
              </a:rPr>
              <a:t>Loading Pretrained CNN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E65B1-3D43-95F4-EB6B-31FD6A64C7C3}"/>
              </a:ext>
            </a:extLst>
          </p:cNvPr>
          <p:cNvSpPr txBox="1"/>
          <p:nvPr/>
        </p:nvSpPr>
        <p:spPr>
          <a:xfrm>
            <a:off x="1093992" y="1256431"/>
            <a:ext cx="9507872" cy="264068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Three pretrained CNN architectures were loaded for feature extraction: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ResNet50: 2048-dimensional features.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DenseNet169: 1664-dimensional features.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EfficientNetB0: 1280-dimensional features.</a:t>
            </a:r>
            <a:endParaRPr lang="en-US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models were loaded without their top layers and configured with Global Average Pooling to produce compact feature vectors.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B876D-4F62-0404-3894-4B599A14D319}"/>
              </a:ext>
            </a:extLst>
          </p:cNvPr>
          <p:cNvSpPr txBox="1"/>
          <p:nvPr/>
        </p:nvSpPr>
        <p:spPr>
          <a:xfrm>
            <a:off x="1093992" y="4036946"/>
            <a:ext cx="3469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Shapes (after pooling):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034517-6ADB-A057-013C-DC2350772812}"/>
              </a:ext>
            </a:extLst>
          </p:cNvPr>
          <p:cNvSpPr txBox="1"/>
          <p:nvPr/>
        </p:nvSpPr>
        <p:spPr>
          <a:xfrm>
            <a:off x="1979763" y="4626621"/>
            <a:ext cx="6098874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ResNet50        → (None, 2048)  </a:t>
            </a:r>
          </a:p>
          <a:p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DenseNet169     → (None, 1664)  </a:t>
            </a:r>
          </a:p>
          <a:p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EfficientNetB0  → (None, 1280)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166F4-7C0C-08FA-70B2-7CB04FADEA5C}"/>
              </a:ext>
            </a:extLst>
          </p:cNvPr>
          <p:cNvSpPr txBox="1"/>
          <p:nvPr/>
        </p:nvSpPr>
        <p:spPr>
          <a:xfrm>
            <a:off x="1093992" y="5783440"/>
            <a:ext cx="609887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7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dimensionality was later fused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3507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950C21-8946-73B3-8689-59F73DEC6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F403EF7-A913-DD0D-DE47-98241F0EC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9BA309B-AE4E-471F-E432-B84B2C5E7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CFD42431-5FC0-12DC-CA20-F6B1EE740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4BB796E1-C604-7E8C-C440-5BC4C759C9D4}"/>
              </a:ext>
            </a:extLst>
          </p:cNvPr>
          <p:cNvSpPr/>
          <p:nvPr/>
        </p:nvSpPr>
        <p:spPr>
          <a:xfrm>
            <a:off x="1125684" y="57033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Bold" panose="00000800000000000000" pitchFamily="2" charset="0"/>
              </a:rPr>
              <a:t>CNN Feature Summary and Fusion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B6C4F7C-6101-CBEA-5CC1-EBA5EBDE6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6D1FFD62-42BA-F4BF-17B5-AF2241A43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6292605"/>
            <a:ext cx="383061" cy="406868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7B30556-165F-8C4B-F9A5-33325DE2EC02}"/>
              </a:ext>
            </a:extLst>
          </p:cNvPr>
          <p:cNvSpPr txBox="1"/>
          <p:nvPr/>
        </p:nvSpPr>
        <p:spPr>
          <a:xfrm>
            <a:off x="1027918" y="2660335"/>
            <a:ext cx="9986762" cy="45669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342900" lvl="0" indent="-34290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Dimensions Table: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4CDC79-FA10-8B5F-CA8A-CD3BDFAF4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048537"/>
              </p:ext>
            </p:extLst>
          </p:nvPr>
        </p:nvGraphicFramePr>
        <p:xfrm>
          <a:off x="1125684" y="3257472"/>
          <a:ext cx="9599763" cy="146304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199921">
                  <a:extLst>
                    <a:ext uri="{9D8B030D-6E8A-4147-A177-3AD203B41FA5}">
                      <a16:colId xmlns:a16="http://schemas.microsoft.com/office/drawing/2014/main" val="753712962"/>
                    </a:ext>
                  </a:extLst>
                </a:gridCol>
                <a:gridCol w="3199921">
                  <a:extLst>
                    <a:ext uri="{9D8B030D-6E8A-4147-A177-3AD203B41FA5}">
                      <a16:colId xmlns:a16="http://schemas.microsoft.com/office/drawing/2014/main" val="619631688"/>
                    </a:ext>
                  </a:extLst>
                </a:gridCol>
                <a:gridCol w="3199921">
                  <a:extLst>
                    <a:ext uri="{9D8B030D-6E8A-4147-A177-3AD203B41FA5}">
                      <a16:colId xmlns:a16="http://schemas.microsoft.com/office/drawing/2014/main" val="548522347"/>
                    </a:ext>
                  </a:extLst>
                </a:gridCol>
              </a:tblGrid>
              <a:tr h="3579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Output Dimension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Cumulative Dimension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097452"/>
                  </a:ext>
                </a:extLst>
              </a:tr>
              <a:tr h="3579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ResNet50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787279"/>
                  </a:ext>
                </a:extLst>
              </a:tr>
              <a:tr h="3579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DenseNet169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3712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127181"/>
                  </a:ext>
                </a:extLst>
              </a:tr>
              <a:tr h="3579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EfficientNetB0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4992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1497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33D165B-CF78-A9E6-7079-F9DD76432AC4}"/>
              </a:ext>
            </a:extLst>
          </p:cNvPr>
          <p:cNvSpPr txBox="1"/>
          <p:nvPr/>
        </p:nvSpPr>
        <p:spPr>
          <a:xfrm>
            <a:off x="1027918" y="4925967"/>
            <a:ext cx="9986762" cy="45669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342900" lvl="0" indent="-34290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from all three networks are concatenated to form a single representation of size </a:t>
            </a:r>
            <a:r>
              <a:rPr lang="en-US" sz="17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4992.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D87084-1B0D-3F9D-D6A9-0100433D118F}"/>
              </a:ext>
            </a:extLst>
          </p:cNvPr>
          <p:cNvCxnSpPr>
            <a:cxnSpLocks/>
          </p:cNvCxnSpPr>
          <p:nvPr/>
        </p:nvCxnSpPr>
        <p:spPr>
          <a:xfrm>
            <a:off x="779355" y="1442797"/>
            <a:ext cx="10013365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5C753AA8-464F-77F9-1BC4-5432AE7B39DC}"/>
              </a:ext>
            </a:extLst>
          </p:cNvPr>
          <p:cNvSpPr/>
          <p:nvPr/>
        </p:nvSpPr>
        <p:spPr>
          <a:xfrm>
            <a:off x="3649677" y="760660"/>
            <a:ext cx="4780421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/>
              </a:rPr>
              <a:t>Introduction &amp;</a:t>
            </a:r>
            <a:r>
              <a:rPr lang="ar-EG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/>
              </a:rPr>
              <a:t> </a:t>
            </a: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8B99-A154-5B63-A555-7344890FE43B}"/>
              </a:ext>
            </a:extLst>
          </p:cNvPr>
          <p:cNvSpPr txBox="1"/>
          <p:nvPr/>
        </p:nvSpPr>
        <p:spPr>
          <a:xfrm>
            <a:off x="779353" y="1655372"/>
            <a:ext cx="9910193" cy="13556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r>
              <a:rPr lang="en-US" sz="170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7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en-US" sz="17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presents the implementation of </a:t>
            </a:r>
            <a:r>
              <a:rPr lang="en-US" sz="1700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TriDCCS</a:t>
            </a:r>
            <a:r>
              <a:rPr lang="en-US" sz="17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-SVM, a hybrid model designed to enhance the classification accuracy of high-resolution satellite images. The model combines three deep convolutional neural networks (ResNet50, DenseNet169, and EfficientNetB0) for feature extraction and integrates a Support Vector Machine (SVM) for classification.</a:t>
            </a:r>
          </a:p>
          <a:p>
            <a:pPr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defRPr/>
            </a:pPr>
            <a:endPara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defRPr/>
            </a:pPr>
            <a:endPara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3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kumimoji="0" lang="en-US" sz="160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BE11F-8488-D4DD-06B7-532A0811F033}"/>
              </a:ext>
            </a:extLst>
          </p:cNvPr>
          <p:cNvSpPr txBox="1"/>
          <p:nvPr/>
        </p:nvSpPr>
        <p:spPr>
          <a:xfrm>
            <a:off x="779352" y="2840503"/>
            <a:ext cx="10521073" cy="23703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r>
              <a:rPr lang="en-US" sz="17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implementation focuses on:</a:t>
            </a:r>
          </a:p>
          <a:p>
            <a:pPr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1. Data preprocessing:</a:t>
            </a:r>
            <a:r>
              <a:rPr lang="ar-EG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Cleaning datasets, resizing images, and handling invalid entries.</a:t>
            </a:r>
          </a:p>
          <a:p>
            <a:pPr lvl="0"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2. Feature Extraction: Extracting deep features using three pretrained CNN architectures.</a:t>
            </a:r>
          </a:p>
          <a:p>
            <a:pPr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3. Feature Fusion: Combining features from all three networks into a high-dimensional vector.</a:t>
            </a:r>
          </a:p>
          <a:p>
            <a:pPr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4. Classification: Training SVM on the fused features to perform the final classification.</a:t>
            </a:r>
          </a:p>
          <a:p>
            <a:pPr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5. Evaluation:  Achieving high accuracy and outperforming previous studies.</a:t>
            </a:r>
          </a:p>
          <a:p>
            <a:pPr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kumimoji="0" lang="en-US" sz="170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485D03DE-84FB-B738-105C-9EE1C7B17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923" y="6183152"/>
            <a:ext cx="520453" cy="5527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B3425F-2716-4E19-EA95-F65B8479F586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5F098-78C4-8D89-0A41-42F6F2358945}"/>
              </a:ext>
            </a:extLst>
          </p:cNvPr>
          <p:cNvSpPr txBox="1"/>
          <p:nvPr/>
        </p:nvSpPr>
        <p:spPr>
          <a:xfrm>
            <a:off x="779351" y="5317116"/>
            <a:ext cx="9382565" cy="9398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r>
              <a:rPr lang="en-US" sz="17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results</a:t>
            </a: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high classification accuracy on benchmark datasets:</a:t>
            </a:r>
          </a:p>
          <a:p>
            <a:pPr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- UC Merced: Achieved 97.86% accuracy.        </a:t>
            </a:r>
            <a:r>
              <a:rPr lang="ar-EG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SIRI-WHU: Achieved 96.25% accuracy. </a:t>
            </a:r>
          </a:p>
          <a:p>
            <a:pPr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just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en-US" sz="17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kumimoji="0" lang="en-US" sz="170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43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30F8F-45ED-3FD8-4FF7-824E1791F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6472AEB-6351-8736-57F8-ADA2A15FCA31}"/>
              </a:ext>
            </a:extLst>
          </p:cNvPr>
          <p:cNvSpPr/>
          <p:nvPr/>
        </p:nvSpPr>
        <p:spPr>
          <a:xfrm>
            <a:off x="0" y="895349"/>
            <a:ext cx="317634" cy="5067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F580E168-7D5B-5342-6BEE-B88ACCC2A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5" y="6227910"/>
            <a:ext cx="403866" cy="428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A9494-11D4-1B81-841E-0A8872CB5061}"/>
              </a:ext>
            </a:extLst>
          </p:cNvPr>
          <p:cNvSpPr txBox="1"/>
          <p:nvPr/>
        </p:nvSpPr>
        <p:spPr>
          <a:xfrm>
            <a:off x="1818077" y="5645637"/>
            <a:ext cx="8555844" cy="61875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defRPr/>
            </a:pP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7:</a:t>
            </a:r>
            <a:r>
              <a:rPr lang="en-US" sz="12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 fusion diagram illustrates how features from </a:t>
            </a:r>
            <a:r>
              <a:rPr lang="en-US" sz="12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ResNet</a:t>
            </a:r>
            <a:r>
              <a:rPr lang="en-US" sz="12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DenseNet</a:t>
            </a:r>
            <a:r>
              <a:rPr lang="en-US" sz="12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and </a:t>
            </a:r>
            <a:r>
              <a:rPr lang="en-US" sz="12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EfficientNet</a:t>
            </a:r>
            <a:r>
              <a:rPr lang="en-US" sz="12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are combined into a unified vector.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24B90245-DA07-B51D-CF1D-51F0CBDE2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55" y="895349"/>
            <a:ext cx="9651889" cy="482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D63781-4E99-A03B-61D1-F2AEE6890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E3A1FECA-3F9A-C52A-0C62-AA929D724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0CE3DDB5-15D1-1EDB-DF72-562C07E05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C7F730BB-9E37-8BD9-FE67-E98AC048E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79EFC2C9-D54E-D37E-85BE-5A6A34C8E77D}"/>
              </a:ext>
            </a:extLst>
          </p:cNvPr>
          <p:cNvSpPr/>
          <p:nvPr/>
        </p:nvSpPr>
        <p:spPr>
          <a:xfrm>
            <a:off x="1125684" y="57033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Preprocessing &amp; Feature Extraction Overview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24A112-B6A7-2B65-F490-F1DAA9045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6DEF8ED0-4B66-D51B-E886-F49E7C800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6292605"/>
            <a:ext cx="383061" cy="406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858AC6-B162-5C0D-712E-C6E236DAB2C1}"/>
              </a:ext>
            </a:extLst>
          </p:cNvPr>
          <p:cNvSpPr txBox="1"/>
          <p:nvPr/>
        </p:nvSpPr>
        <p:spPr>
          <a:xfrm>
            <a:off x="1124996" y="2018806"/>
            <a:ext cx="9942007" cy="2666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Preprocessing Notes: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ResNet50: Converts RGB to BGR and subtracts mean pixel values.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DenseNet169: Normalizes pixel values to [0, 1] range.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EfficientNetB0: Scales pixel values to [-1, 1] range.</a:t>
            </a:r>
            <a:endParaRPr lang="en-US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defRPr/>
            </a:pPr>
            <a:r>
              <a:rPr lang="en-US" sz="17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17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steps are applied automatically during feature extraction inside </a:t>
            </a:r>
            <a:r>
              <a:rPr lang="en-US" sz="17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extract_features</a:t>
            </a:r>
            <a:r>
              <a:rPr lang="en-US" sz="17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7BF63-3D14-2F88-B33C-76E333FD3BF1}"/>
              </a:ext>
            </a:extLst>
          </p:cNvPr>
          <p:cNvSpPr txBox="1"/>
          <p:nvPr/>
        </p:nvSpPr>
        <p:spPr>
          <a:xfrm>
            <a:off x="1124996" y="4586773"/>
            <a:ext cx="9857116" cy="836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Point: The preprocessing ensures each CNN receives data in the optimal format for extracting meaningful deep features.</a:t>
            </a:r>
          </a:p>
        </p:txBody>
      </p:sp>
    </p:spTree>
    <p:extLst>
      <p:ext uri="{BB962C8B-B14F-4D97-AF65-F5344CB8AC3E}">
        <p14:creationId xmlns:p14="http://schemas.microsoft.com/office/powerpoint/2010/main" val="35027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C0456-A08E-8B16-BFBD-97B68E822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F85301-F85E-5CEA-5FA8-DC43AFE73714}"/>
              </a:ext>
            </a:extLst>
          </p:cNvPr>
          <p:cNvCxnSpPr>
            <a:cxnSpLocks/>
          </p:cNvCxnSpPr>
          <p:nvPr/>
        </p:nvCxnSpPr>
        <p:spPr>
          <a:xfrm>
            <a:off x="1626377" y="1109413"/>
            <a:ext cx="8802959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580E81-FD4E-DA2F-8DA5-B7B74528ABA1}"/>
              </a:ext>
            </a:extLst>
          </p:cNvPr>
          <p:cNvSpPr/>
          <p:nvPr/>
        </p:nvSpPr>
        <p:spPr>
          <a:xfrm>
            <a:off x="0" y="895349"/>
            <a:ext cx="317634" cy="5067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D7E2706B-C75E-C031-0036-86DB261FC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0" y="6372099"/>
            <a:ext cx="322406" cy="342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FC4BA-CBF3-E2C2-DE5A-52F232E4A23B}"/>
              </a:ext>
            </a:extLst>
          </p:cNvPr>
          <p:cNvSpPr txBox="1"/>
          <p:nvPr/>
        </p:nvSpPr>
        <p:spPr>
          <a:xfrm>
            <a:off x="1128496" y="549798"/>
            <a:ext cx="9852929" cy="4678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Feature Extraction and Scaling for SIRI-WHU &amp; UC Merced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04D81-77A2-873C-C4DE-43A46415E8E0}"/>
              </a:ext>
            </a:extLst>
          </p:cNvPr>
          <p:cNvSpPr txBox="1"/>
          <p:nvPr/>
        </p:nvSpPr>
        <p:spPr>
          <a:xfrm>
            <a:off x="1128496" y="1178683"/>
            <a:ext cx="10353261" cy="504394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q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were extracted from each pretrained CNN (ResNet50, DenseNet169, EfficientNetB0):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SIRI-WHU: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Set: 1,920 samples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Set: 480 samples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 Merced: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Set: 1,680 samples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Set: 420 samples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Dimensions: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ResNet50 → 2048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DenseNet169 → 1664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EfficientNetB0 → 1280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q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Applied: </a:t>
            </a:r>
            <a:r>
              <a:rPr lang="en-US" sz="17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StandardScaler</a:t>
            </a: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(ensures zero-mean and unit-variance features) used to normalize features for improved SVM classification performance.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17AD41-BC15-D2AA-05A4-E9550149199E}"/>
              </a:ext>
            </a:extLst>
          </p:cNvPr>
          <p:cNvSpPr txBox="1"/>
          <p:nvPr/>
        </p:nvSpPr>
        <p:spPr>
          <a:xfrm>
            <a:off x="1128497" y="6314432"/>
            <a:ext cx="9300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Result: All CNN outputs were successfully extracted and scaled for both datasets.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5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14BFB-BF13-FC9B-F266-675C34FF6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FF2FB1-56F7-C6D2-91AB-D98AD3EFCA93}"/>
              </a:ext>
            </a:extLst>
          </p:cNvPr>
          <p:cNvCxnSpPr>
            <a:cxnSpLocks/>
          </p:cNvCxnSpPr>
          <p:nvPr/>
        </p:nvCxnSpPr>
        <p:spPr>
          <a:xfrm>
            <a:off x="696243" y="1218510"/>
            <a:ext cx="10013365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E8085766-5A0C-CD30-48F3-14CC828D1ACF}"/>
              </a:ext>
            </a:extLst>
          </p:cNvPr>
          <p:cNvSpPr/>
          <p:nvPr/>
        </p:nvSpPr>
        <p:spPr>
          <a:xfrm>
            <a:off x="2655645" y="560279"/>
            <a:ext cx="6712840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Correlation Between CNN Feature Sets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D29A4C03-E75C-E578-14E8-AFB4B8A59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1B5078-EBC8-BE20-5E68-32B07E4778AB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DF3B7-A867-A719-CBFA-5DD4379E8CFD}"/>
              </a:ext>
            </a:extLst>
          </p:cNvPr>
          <p:cNvSpPr txBox="1"/>
          <p:nvPr/>
        </p:nvSpPr>
        <p:spPr>
          <a:xfrm>
            <a:off x="1110968" y="5848316"/>
            <a:ext cx="980219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ctr">
              <a:buFont typeface="Wingdings" panose="05000000000000000000" pitchFamily="2" charset="2"/>
              <a:buChar char="ü"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Insight: low correlation values confirm that each CNN learns unique and complementary features.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168CC0-ED91-97B8-8FC6-B4E4E9B21FA8}"/>
              </a:ext>
            </a:extLst>
          </p:cNvPr>
          <p:cNvSpPr txBox="1"/>
          <p:nvPr/>
        </p:nvSpPr>
        <p:spPr>
          <a:xfrm>
            <a:off x="1110968" y="1383273"/>
            <a:ext cx="10013365" cy="43683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q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 of Analysis: Evaluate the degree of similarity between feature representations extracted from different CNNs.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q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correlation → more complementary features → better fusion results.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Results (SIRI-WHU):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ResNet50 vs DenseNet169: 0.0132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ResNet50 vs EfficientNetB0: 0.0291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DenseNet169 vs EfficientNetB0: 0.0122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Calibri" panose="020F0502020204030204" pitchFamily="34" charset="0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Results (UC Merced):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ResNet50 vs DenseNet169: 0.0237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ResNet50 vs EfficientNetB0: 0.0392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DenseNet169 vs EfficientNetB0: 0.0215</a:t>
            </a:r>
          </a:p>
        </p:txBody>
      </p:sp>
    </p:spTree>
    <p:extLst>
      <p:ext uri="{BB962C8B-B14F-4D97-AF65-F5344CB8AC3E}">
        <p14:creationId xmlns:p14="http://schemas.microsoft.com/office/powerpoint/2010/main" val="216246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36A5F-EB24-A9F2-0896-A3E215861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EE19DB-5519-DD37-9AC3-2AAE34A4FB5F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AA4139B2-C3E4-7FEE-06B9-F66F340B7B47}"/>
              </a:ext>
            </a:extLst>
          </p:cNvPr>
          <p:cNvSpPr/>
          <p:nvPr/>
        </p:nvSpPr>
        <p:spPr>
          <a:xfrm>
            <a:off x="2300685" y="500424"/>
            <a:ext cx="7394264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Heatmaps of CNN Feature Representations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CE68B4CA-D3C9-A515-A148-FCC834E93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1E97E9-ED46-D3B9-90AC-64A4523E1C27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8F120-D73B-3C26-BB7D-1AA7E725A547}"/>
              </a:ext>
            </a:extLst>
          </p:cNvPr>
          <p:cNvSpPr txBox="1"/>
          <p:nvPr/>
        </p:nvSpPr>
        <p:spPr>
          <a:xfrm>
            <a:off x="1623388" y="5363386"/>
            <a:ext cx="894522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Observation: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Heatmaps provide a visual summary of feature activations across all samples and dimensions.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 CNN heatmaps show distinct feature activations.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Fused feature heatmaps combine these activations into a comprehensive representation.</a:t>
            </a:r>
          </a:p>
        </p:txBody>
      </p:sp>
      <p:pic>
        <p:nvPicPr>
          <p:cNvPr id="6" name="Picture 5" descr="A purple and white background&#10;&#10;AI-generated content may be incorrect.">
            <a:extLst>
              <a:ext uri="{FF2B5EF4-FFF2-40B4-BE49-F238E27FC236}">
                <a16:creationId xmlns:a16="http://schemas.microsoft.com/office/drawing/2014/main" id="{0F07748A-7C02-B8AA-CC20-140EC0DC7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1" y="1120627"/>
            <a:ext cx="10546063" cy="4394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C6C602-291E-ABBB-4E53-58E0DC9B4EAA}"/>
              </a:ext>
            </a:extLst>
          </p:cNvPr>
          <p:cNvSpPr txBox="1"/>
          <p:nvPr/>
        </p:nvSpPr>
        <p:spPr>
          <a:xfrm>
            <a:off x="1623388" y="6425215"/>
            <a:ext cx="5107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Outputs: Heatmaps saved under</a:t>
            </a:r>
            <a:r>
              <a:rPr lang="ar-EG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outputs/visualizations/</a:t>
            </a:r>
          </a:p>
        </p:txBody>
      </p:sp>
    </p:spTree>
    <p:extLst>
      <p:ext uri="{BB962C8B-B14F-4D97-AF65-F5344CB8AC3E}">
        <p14:creationId xmlns:p14="http://schemas.microsoft.com/office/powerpoint/2010/main" val="1221960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4CF3A-21D9-6EFD-0E28-1565E32C6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500F8-0F1B-AC2F-4A9A-A7B46ED62EE8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F3AC767F-5152-6B93-20CE-C2343E14A6A5}"/>
              </a:ext>
            </a:extLst>
          </p:cNvPr>
          <p:cNvSpPr/>
          <p:nvPr/>
        </p:nvSpPr>
        <p:spPr>
          <a:xfrm>
            <a:off x="2234242" y="521297"/>
            <a:ext cx="7371258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Heatmaps of CNN Feature Representations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BD293325-A7BF-9D1A-2AE3-5F01DA14B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81B15D-D251-B89A-451E-9D3A8D44F1F7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04E0D-DFB1-A1C4-6529-259D009A488C}"/>
              </a:ext>
            </a:extLst>
          </p:cNvPr>
          <p:cNvSpPr txBox="1"/>
          <p:nvPr/>
        </p:nvSpPr>
        <p:spPr>
          <a:xfrm>
            <a:off x="1623388" y="5363386"/>
            <a:ext cx="894522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Observation: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 CNN heatmaps show distinct feature activations.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Fused feature heatmaps combine these activations into a comprehensive representation.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FE972-616B-E8AD-6EA4-A4CEF741D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2" y="1120627"/>
            <a:ext cx="10546061" cy="4394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F6A725-80DB-58F8-9F72-B886B025281B}"/>
              </a:ext>
            </a:extLst>
          </p:cNvPr>
          <p:cNvSpPr txBox="1"/>
          <p:nvPr/>
        </p:nvSpPr>
        <p:spPr>
          <a:xfrm>
            <a:off x="1623388" y="6209772"/>
            <a:ext cx="5107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  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Outputs: Heatmaps saved under</a:t>
            </a:r>
            <a:r>
              <a:rPr lang="ar-EG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outputs/visualizations/</a:t>
            </a:r>
          </a:p>
        </p:txBody>
      </p:sp>
    </p:spTree>
    <p:extLst>
      <p:ext uri="{BB962C8B-B14F-4D97-AF65-F5344CB8AC3E}">
        <p14:creationId xmlns:p14="http://schemas.microsoft.com/office/powerpoint/2010/main" val="275723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B5EF5-34A8-4AC6-ADAB-546AB32A1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33B5D3-4AA2-5F98-2F76-553F00916166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6FE40FB6-143B-7EB0-DEB8-0B3DEC674254}"/>
              </a:ext>
            </a:extLst>
          </p:cNvPr>
          <p:cNvSpPr/>
          <p:nvPr/>
        </p:nvSpPr>
        <p:spPr>
          <a:xfrm>
            <a:off x="2385927" y="510665"/>
            <a:ext cx="7420144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Heatmaps of CNN Feature Representations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90A34D8A-1F89-410B-62BE-A0A893858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0B6E64-7843-952E-3601-3EECCA86F988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D078F-3C2C-3409-6CAA-D835F3324671}"/>
              </a:ext>
            </a:extLst>
          </p:cNvPr>
          <p:cNvSpPr txBox="1"/>
          <p:nvPr/>
        </p:nvSpPr>
        <p:spPr>
          <a:xfrm>
            <a:off x="1623388" y="5363386"/>
            <a:ext cx="894522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Observation: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 CNN heatmaps show distinct feature activations.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Fused feature heatmaps combine these activations into a comprehensive representation.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C1DA3-C67B-3039-AC8B-CFAFC6195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2" y="1120627"/>
            <a:ext cx="10546061" cy="43941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B811E9-CFAB-1853-96E7-8E54ADE15149}"/>
              </a:ext>
            </a:extLst>
          </p:cNvPr>
          <p:cNvSpPr txBox="1"/>
          <p:nvPr/>
        </p:nvSpPr>
        <p:spPr>
          <a:xfrm>
            <a:off x="1623388" y="6209772"/>
            <a:ext cx="5107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  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Outputs: Heatmaps saved under</a:t>
            </a:r>
            <a:r>
              <a:rPr lang="ar-EG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outputs/visualizations/</a:t>
            </a:r>
          </a:p>
        </p:txBody>
      </p:sp>
    </p:spTree>
    <p:extLst>
      <p:ext uri="{BB962C8B-B14F-4D97-AF65-F5344CB8AC3E}">
        <p14:creationId xmlns:p14="http://schemas.microsoft.com/office/powerpoint/2010/main" val="17531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FBCDA-BA9F-B524-0105-8735A798C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B5D318-864C-7590-BDF8-97E1737E12B8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B8E91B50-2E14-212D-E4A4-3D693F84243A}"/>
              </a:ext>
            </a:extLst>
          </p:cNvPr>
          <p:cNvSpPr/>
          <p:nvPr/>
        </p:nvSpPr>
        <p:spPr>
          <a:xfrm>
            <a:off x="2191109" y="521297"/>
            <a:ext cx="7414391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Heatmaps of CNN Feature Representations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65E203BC-E1C8-533D-8601-A8B28A773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281241-0821-0E2B-E912-B23A846BF5CD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E098A-A668-FCAB-AD3C-14E27C17AB82}"/>
              </a:ext>
            </a:extLst>
          </p:cNvPr>
          <p:cNvSpPr txBox="1"/>
          <p:nvPr/>
        </p:nvSpPr>
        <p:spPr>
          <a:xfrm>
            <a:off x="1623388" y="5363386"/>
            <a:ext cx="894522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Observation: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 CNN heatmaps show distinct feature activations.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Fused feature heatmaps combine these activations into a comprehensive representation.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90C7F-5B70-5490-4BCD-030222AB9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3" y="1120627"/>
            <a:ext cx="10546058" cy="43941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775F22-EA9A-A742-20B7-76C2A9D647A4}"/>
              </a:ext>
            </a:extLst>
          </p:cNvPr>
          <p:cNvSpPr txBox="1"/>
          <p:nvPr/>
        </p:nvSpPr>
        <p:spPr>
          <a:xfrm>
            <a:off x="1623388" y="6209772"/>
            <a:ext cx="5107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  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Outputs: Heatmaps saved under</a:t>
            </a:r>
            <a:r>
              <a:rPr lang="ar-EG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outputs/visualizations/</a:t>
            </a:r>
          </a:p>
        </p:txBody>
      </p:sp>
    </p:spTree>
    <p:extLst>
      <p:ext uri="{BB962C8B-B14F-4D97-AF65-F5344CB8AC3E}">
        <p14:creationId xmlns:p14="http://schemas.microsoft.com/office/powerpoint/2010/main" val="705562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5417-6163-5163-612A-87C3E0F1B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6A8FF0-D438-940C-3786-CCFD4DFA7AD9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4A440D4E-989C-D15D-05F5-D7E7779D66F7}"/>
              </a:ext>
            </a:extLst>
          </p:cNvPr>
          <p:cNvSpPr/>
          <p:nvPr/>
        </p:nvSpPr>
        <p:spPr>
          <a:xfrm>
            <a:off x="2385927" y="510665"/>
            <a:ext cx="7420144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Heatmaps of CNN Feature Representations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6253C12F-8FC8-722F-247E-7B18DA5CE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6F203D-1348-968E-45BD-43D39FAFEF8F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FAF60-EE09-2379-7967-0160FF0EE527}"/>
              </a:ext>
            </a:extLst>
          </p:cNvPr>
          <p:cNvSpPr txBox="1"/>
          <p:nvPr/>
        </p:nvSpPr>
        <p:spPr>
          <a:xfrm>
            <a:off x="1623388" y="5363386"/>
            <a:ext cx="894522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Observation: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 CNN heatmaps show distinct feature activations.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Fused feature heatmaps combine these activations into a comprehensive representation.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118E1-60DB-79F8-F3F7-91E25DE9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3" y="1120627"/>
            <a:ext cx="10546058" cy="4394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EE1470-55EB-1B7C-CD0C-512382B52486}"/>
              </a:ext>
            </a:extLst>
          </p:cNvPr>
          <p:cNvSpPr txBox="1"/>
          <p:nvPr/>
        </p:nvSpPr>
        <p:spPr>
          <a:xfrm>
            <a:off x="1623388" y="6209772"/>
            <a:ext cx="5107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  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Outputs: Heatmaps saved under</a:t>
            </a:r>
            <a:r>
              <a:rPr lang="ar-EG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outputs/visualizations/</a:t>
            </a:r>
          </a:p>
        </p:txBody>
      </p:sp>
    </p:spTree>
    <p:extLst>
      <p:ext uri="{BB962C8B-B14F-4D97-AF65-F5344CB8AC3E}">
        <p14:creationId xmlns:p14="http://schemas.microsoft.com/office/powerpoint/2010/main" val="125265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3E81F-D585-1EF6-2A69-8AA3CDF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5868DA-EAF2-472D-42DB-FD7BF9E660D6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2C3D0126-4DB8-0610-DFC7-FF87EA45B313}"/>
              </a:ext>
            </a:extLst>
          </p:cNvPr>
          <p:cNvSpPr/>
          <p:nvPr/>
        </p:nvSpPr>
        <p:spPr>
          <a:xfrm>
            <a:off x="2401743" y="510665"/>
            <a:ext cx="7388511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Heatmaps of CNN Feature Representations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631DC6C9-0E06-D916-B07A-88EE321F6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408171-2500-2AA0-2473-2481880854F4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BAEE7-EC91-354B-1A36-3C459B8DCC52}"/>
              </a:ext>
            </a:extLst>
          </p:cNvPr>
          <p:cNvSpPr txBox="1"/>
          <p:nvPr/>
        </p:nvSpPr>
        <p:spPr>
          <a:xfrm>
            <a:off x="1623388" y="5363386"/>
            <a:ext cx="894522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Observation: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 CNN heatmaps show distinct feature activations.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Fused feature heatmaps combine these activations into a comprehensive representation.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29A26-4207-AA16-ECC1-5652FC342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4" y="1120627"/>
            <a:ext cx="10546056" cy="4394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D8D58A-6C52-E4CA-2DA8-FFA109AB73FA}"/>
              </a:ext>
            </a:extLst>
          </p:cNvPr>
          <p:cNvSpPr txBox="1"/>
          <p:nvPr/>
        </p:nvSpPr>
        <p:spPr>
          <a:xfrm>
            <a:off x="1623388" y="6209772"/>
            <a:ext cx="5107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  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Outputs: Heatmaps saved under</a:t>
            </a:r>
            <a:r>
              <a:rPr lang="ar-EG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outputs/visualizations/</a:t>
            </a:r>
          </a:p>
        </p:txBody>
      </p:sp>
    </p:spTree>
    <p:extLst>
      <p:ext uri="{BB962C8B-B14F-4D97-AF65-F5344CB8AC3E}">
        <p14:creationId xmlns:p14="http://schemas.microsoft.com/office/powerpoint/2010/main" val="40679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A4F62-F9F9-2AE7-0820-7084C609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54254CD7-F40F-8791-EDE0-775D3D5B1D93}"/>
              </a:ext>
            </a:extLst>
          </p:cNvPr>
          <p:cNvSpPr/>
          <p:nvPr/>
        </p:nvSpPr>
        <p:spPr>
          <a:xfrm>
            <a:off x="6797698" y="-118331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ts val="4253"/>
              </a:lnSpc>
              <a:buNone/>
            </a:pPr>
            <a:endParaRPr lang="en-US" sz="2800" b="1" kern="0" spc="-102" dirty="0">
              <a:solidFill>
                <a:srgbClr val="000000"/>
              </a:solidFill>
              <a:latin typeface="Aptos Display (Headings)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19DD9F-00BC-F9D0-8129-080C8393889C}"/>
              </a:ext>
            </a:extLst>
          </p:cNvPr>
          <p:cNvSpPr/>
          <p:nvPr/>
        </p:nvSpPr>
        <p:spPr>
          <a:xfrm>
            <a:off x="0" y="83843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50EA8E-CDEF-9B3A-F6C6-7FC7DEE64EEA}"/>
              </a:ext>
            </a:extLst>
          </p:cNvPr>
          <p:cNvCxnSpPr>
            <a:cxnSpLocks/>
          </p:cNvCxnSpPr>
          <p:nvPr/>
        </p:nvCxnSpPr>
        <p:spPr>
          <a:xfrm>
            <a:off x="6602469" y="1891261"/>
            <a:ext cx="0" cy="3176069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4658853-20E9-0756-8568-1FD65328CFEA}"/>
              </a:ext>
            </a:extLst>
          </p:cNvPr>
          <p:cNvSpPr txBox="1"/>
          <p:nvPr/>
        </p:nvSpPr>
        <p:spPr>
          <a:xfrm>
            <a:off x="7238170" y="6178878"/>
            <a:ext cx="2871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</a:t>
            </a:r>
            <a:r>
              <a:rPr kumimoji="0" lang="ar-EG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2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Architecture of </a:t>
            </a:r>
            <a:r>
              <a:rPr lang="en-US" sz="1200" kern="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TriDCCS</a:t>
            </a:r>
            <a:r>
              <a:rPr lang="en-US" sz="1200" kern="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-SVM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D593F9-E0AD-E95A-DE46-BFAF99017B0F}"/>
              </a:ext>
            </a:extLst>
          </p:cNvPr>
          <p:cNvSpPr txBox="1"/>
          <p:nvPr/>
        </p:nvSpPr>
        <p:spPr>
          <a:xfrm>
            <a:off x="1792597" y="6178878"/>
            <a:ext cx="2964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i="0" dirty="0">
                <a:effectLst/>
                <a:latin typeface="Roboto Condensed" panose="020F0502020204030204" pitchFamily="2" charset="0"/>
                <a:ea typeface="Roboto Condensed" panose="020F0502020204030204" pitchFamily="2" charset="0"/>
                <a:cs typeface="Roboto Condensed" panose="020F0502020204030204" pitchFamily="2" charset="0"/>
              </a:rPr>
              <a:t>Figure </a:t>
            </a:r>
            <a:r>
              <a:rPr lang="ar-EG" sz="1200" dirty="0">
                <a:latin typeface="Roboto Condensed" panose="020F0502020204030204" pitchFamily="2" charset="0"/>
                <a:ea typeface="Roboto Condensed" panose="020F0502020204030204" pitchFamily="2" charset="0"/>
                <a:cs typeface="Calibri" panose="020F0502020204030204" pitchFamily="34" charset="0"/>
              </a:rPr>
              <a:t>1</a:t>
            </a:r>
            <a:r>
              <a:rPr lang="en-US" sz="1200" i="0" dirty="0">
                <a:effectLst/>
                <a:latin typeface="Roboto Condensed" panose="020F0502020204030204" pitchFamily="2" charset="0"/>
                <a:ea typeface="Roboto Condensed" panose="020F0502020204030204" pitchFamily="2" charset="0"/>
                <a:cs typeface="Roboto Condensed" panose="020F0502020204030204" pitchFamily="2" charset="0"/>
              </a:rPr>
              <a:t>: Framework Flow</a:t>
            </a:r>
            <a:endParaRPr lang="en-US" sz="1200" i="1" dirty="0">
              <a:effectLst/>
              <a:latin typeface="Roboto Condensed" panose="020F0502020204030204" pitchFamily="2" charset="0"/>
              <a:ea typeface="Roboto Condensed" panose="020F0502020204030204" pitchFamily="2" charset="0"/>
              <a:cs typeface="Roboto Condensed" panose="020F0502020204030204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0DC191-D4D7-9B01-CF2B-E3D7693D3ACE}"/>
              </a:ext>
            </a:extLst>
          </p:cNvPr>
          <p:cNvSpPr/>
          <p:nvPr/>
        </p:nvSpPr>
        <p:spPr>
          <a:xfrm>
            <a:off x="11854743" y="764630"/>
            <a:ext cx="317634" cy="5067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D433E8-CDA6-0EF3-F282-E60A190DB328}"/>
              </a:ext>
            </a:extLst>
          </p:cNvPr>
          <p:cNvGrpSpPr/>
          <p:nvPr/>
        </p:nvGrpSpPr>
        <p:grpSpPr>
          <a:xfrm>
            <a:off x="6949611" y="288032"/>
            <a:ext cx="4557990" cy="5758004"/>
            <a:chOff x="6647948" y="303156"/>
            <a:chExt cx="4557990" cy="575800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33FBEB6-62D6-D510-5979-3FC462ABD1CC}"/>
                </a:ext>
              </a:extLst>
            </p:cNvPr>
            <p:cNvGrpSpPr/>
            <p:nvPr/>
          </p:nvGrpSpPr>
          <p:grpSpPr>
            <a:xfrm>
              <a:off x="6647948" y="303156"/>
              <a:ext cx="3737643" cy="5758004"/>
              <a:chOff x="4491161" y="514678"/>
              <a:chExt cx="2752072" cy="4925614"/>
            </a:xfrm>
          </p:grpSpPr>
          <p:pic>
            <p:nvPicPr>
              <p:cNvPr id="41" name="Picture 40" descr="A group of squares with different colors&#10;&#10;Description automatically generated">
                <a:extLst>
                  <a:ext uri="{FF2B5EF4-FFF2-40B4-BE49-F238E27FC236}">
                    <a16:creationId xmlns:a16="http://schemas.microsoft.com/office/drawing/2014/main" id="{34F95BBF-6D24-6C9D-A695-A94A37707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032" y="873159"/>
                <a:ext cx="1141095" cy="1150620"/>
              </a:xfrm>
              <a:prstGeom prst="rect">
                <a:avLst/>
              </a:prstGeom>
            </p:spPr>
          </p:pic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C0B97A2F-21F9-4635-A451-80DBB9168A85}"/>
                  </a:ext>
                </a:extLst>
              </p:cNvPr>
              <p:cNvSpPr/>
              <p:nvPr/>
            </p:nvSpPr>
            <p:spPr>
              <a:xfrm>
                <a:off x="5354587" y="2020604"/>
                <a:ext cx="147955" cy="327660"/>
              </a:xfrm>
              <a:prstGeom prst="downArrow">
                <a:avLst/>
              </a:prstGeom>
              <a:solidFill>
                <a:srgbClr val="FF33CC"/>
              </a:solidFill>
              <a:ln w="6350" cap="flat" cmpd="sng" algn="ctr">
                <a:solidFill>
                  <a:srgbClr val="0E284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Arrow: Down 42">
                <a:extLst>
                  <a:ext uri="{FF2B5EF4-FFF2-40B4-BE49-F238E27FC236}">
                    <a16:creationId xmlns:a16="http://schemas.microsoft.com/office/drawing/2014/main" id="{E34E6C13-3C13-C15F-E3B5-39159F176D76}"/>
                  </a:ext>
                </a:extLst>
              </p:cNvPr>
              <p:cNvSpPr/>
              <p:nvPr/>
            </p:nvSpPr>
            <p:spPr>
              <a:xfrm>
                <a:off x="5785117" y="2017429"/>
                <a:ext cx="147955" cy="327660"/>
              </a:xfrm>
              <a:prstGeom prst="downArrow">
                <a:avLst/>
              </a:prstGeom>
              <a:solidFill>
                <a:srgbClr val="FF33CC"/>
              </a:solidFill>
              <a:ln w="6350" cap="flat" cmpd="sng" algn="ctr">
                <a:solidFill>
                  <a:srgbClr val="0E284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rrow: Down 43">
                <a:extLst>
                  <a:ext uri="{FF2B5EF4-FFF2-40B4-BE49-F238E27FC236}">
                    <a16:creationId xmlns:a16="http://schemas.microsoft.com/office/drawing/2014/main" id="{14BFD4B0-C2DC-62A7-80DB-C4930173E3C8}"/>
                  </a:ext>
                </a:extLst>
              </p:cNvPr>
              <p:cNvSpPr/>
              <p:nvPr/>
            </p:nvSpPr>
            <p:spPr>
              <a:xfrm>
                <a:off x="6193422" y="2017429"/>
                <a:ext cx="147955" cy="327660"/>
              </a:xfrm>
              <a:prstGeom prst="downArrow">
                <a:avLst/>
              </a:prstGeom>
              <a:solidFill>
                <a:srgbClr val="FF33CC"/>
              </a:solidFill>
              <a:ln w="6350" cap="flat" cmpd="sng" algn="ctr">
                <a:solidFill>
                  <a:srgbClr val="0E284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8D0B14-FC1B-879E-A8FD-7A14C263B111}"/>
                  </a:ext>
                </a:extLst>
              </p:cNvPr>
              <p:cNvSpPr/>
              <p:nvPr/>
            </p:nvSpPr>
            <p:spPr>
              <a:xfrm>
                <a:off x="5311407" y="2391444"/>
                <a:ext cx="240030" cy="837565"/>
              </a:xfrm>
              <a:prstGeom prst="rect">
                <a:avLst/>
              </a:prstGeom>
              <a:solidFill>
                <a:srgbClr val="FFFF0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480B382-2A32-4DAC-9E2F-5FB19E091271}"/>
                  </a:ext>
                </a:extLst>
              </p:cNvPr>
              <p:cNvSpPr/>
              <p:nvPr/>
            </p:nvSpPr>
            <p:spPr>
              <a:xfrm>
                <a:off x="5736857" y="2390174"/>
                <a:ext cx="240030" cy="837565"/>
              </a:xfrm>
              <a:prstGeom prst="rect">
                <a:avLst/>
              </a:prstGeom>
              <a:solidFill>
                <a:srgbClr val="FFFF0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13CBADD-781B-DA58-7D12-AB7A41CD2A07}"/>
                  </a:ext>
                </a:extLst>
              </p:cNvPr>
              <p:cNvSpPr/>
              <p:nvPr/>
            </p:nvSpPr>
            <p:spPr>
              <a:xfrm>
                <a:off x="6150877" y="2386999"/>
                <a:ext cx="240030" cy="837565"/>
              </a:xfrm>
              <a:prstGeom prst="rect">
                <a:avLst/>
              </a:prstGeom>
              <a:solidFill>
                <a:srgbClr val="FFFF00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B5F1CC-0B30-25D8-72DA-8E3400FE5136}"/>
                  </a:ext>
                </a:extLst>
              </p:cNvPr>
              <p:cNvSpPr txBox="1"/>
              <p:nvPr/>
            </p:nvSpPr>
            <p:spPr>
              <a:xfrm rot="5400000">
                <a:off x="5000347" y="2714686"/>
                <a:ext cx="837564" cy="182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ResNet 50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E03DC7-7945-2AA7-4302-2BA43E75135B}"/>
                  </a:ext>
                </a:extLst>
              </p:cNvPr>
              <p:cNvSpPr txBox="1"/>
              <p:nvPr/>
            </p:nvSpPr>
            <p:spPr>
              <a:xfrm rot="5400000">
                <a:off x="5412995" y="2734675"/>
                <a:ext cx="877545" cy="182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DenseNet 169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F75DF8-8C20-E306-8DB1-015A53FBC708}"/>
                  </a:ext>
                </a:extLst>
              </p:cNvPr>
              <p:cNvSpPr txBox="1"/>
              <p:nvPr/>
            </p:nvSpPr>
            <p:spPr>
              <a:xfrm rot="5400000">
                <a:off x="5855200" y="2714686"/>
                <a:ext cx="837564" cy="182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EfficientNet</a:t>
                </a:r>
              </a:p>
            </p:txBody>
          </p:sp>
          <p:sp>
            <p:nvSpPr>
              <p:cNvPr id="51" name="Arrow: Down 50">
                <a:extLst>
                  <a:ext uri="{FF2B5EF4-FFF2-40B4-BE49-F238E27FC236}">
                    <a16:creationId xmlns:a16="http://schemas.microsoft.com/office/drawing/2014/main" id="{A63582EA-87C8-1CAE-BD52-2CA1434E831F}"/>
                  </a:ext>
                </a:extLst>
              </p:cNvPr>
              <p:cNvSpPr/>
              <p:nvPr/>
            </p:nvSpPr>
            <p:spPr>
              <a:xfrm>
                <a:off x="5354587" y="3247741"/>
                <a:ext cx="147955" cy="327660"/>
              </a:xfrm>
              <a:prstGeom prst="downArrow">
                <a:avLst/>
              </a:prstGeom>
              <a:solidFill>
                <a:srgbClr val="FF33CC"/>
              </a:solidFill>
              <a:ln w="6350" cap="flat" cmpd="sng" algn="ctr">
                <a:solidFill>
                  <a:srgbClr val="0E284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1F2BF461-8258-B986-3105-33B5C4287766}"/>
                  </a:ext>
                </a:extLst>
              </p:cNvPr>
              <p:cNvSpPr/>
              <p:nvPr/>
            </p:nvSpPr>
            <p:spPr>
              <a:xfrm>
                <a:off x="5785117" y="3244566"/>
                <a:ext cx="147955" cy="327660"/>
              </a:xfrm>
              <a:prstGeom prst="downArrow">
                <a:avLst/>
              </a:prstGeom>
              <a:solidFill>
                <a:srgbClr val="FF33CC"/>
              </a:solidFill>
              <a:ln w="6350" cap="flat" cmpd="sng" algn="ctr">
                <a:solidFill>
                  <a:srgbClr val="0E284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Arrow: Down 52">
                <a:extLst>
                  <a:ext uri="{FF2B5EF4-FFF2-40B4-BE49-F238E27FC236}">
                    <a16:creationId xmlns:a16="http://schemas.microsoft.com/office/drawing/2014/main" id="{E861DC49-69C4-7C48-B225-4A7FEDAAD153}"/>
                  </a:ext>
                </a:extLst>
              </p:cNvPr>
              <p:cNvSpPr/>
              <p:nvPr/>
            </p:nvSpPr>
            <p:spPr>
              <a:xfrm>
                <a:off x="6193422" y="3244566"/>
                <a:ext cx="147955" cy="327660"/>
              </a:xfrm>
              <a:prstGeom prst="downArrow">
                <a:avLst/>
              </a:prstGeom>
              <a:solidFill>
                <a:srgbClr val="FF33CC"/>
              </a:solidFill>
              <a:ln w="6350" cap="flat" cmpd="sng" algn="ctr">
                <a:solidFill>
                  <a:srgbClr val="0E284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3C070F8-7206-080C-D6B1-D3BFA96537C9}"/>
                  </a:ext>
                </a:extLst>
              </p:cNvPr>
              <p:cNvSpPr/>
              <p:nvPr/>
            </p:nvSpPr>
            <p:spPr>
              <a:xfrm>
                <a:off x="4908430" y="3625850"/>
                <a:ext cx="1897132" cy="42799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B97AEE-3860-DF15-0B77-919778197DDB}"/>
                  </a:ext>
                </a:extLst>
              </p:cNvPr>
              <p:cNvSpPr txBox="1"/>
              <p:nvPr/>
            </p:nvSpPr>
            <p:spPr>
              <a:xfrm>
                <a:off x="5049520" y="3662654"/>
                <a:ext cx="1593151" cy="365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Fusion of Features</a:t>
                </a:r>
                <a:br>
                  <a:rPr kumimoji="0" lang="ar-EG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Concatenation</a:t>
                </a:r>
              </a:p>
            </p:txBody>
          </p:sp>
          <p:sp>
            <p:nvSpPr>
              <p:cNvPr id="56" name="Arrow: Down 55">
                <a:extLst>
                  <a:ext uri="{FF2B5EF4-FFF2-40B4-BE49-F238E27FC236}">
                    <a16:creationId xmlns:a16="http://schemas.microsoft.com/office/drawing/2014/main" id="{BCB0CBE2-BFDA-B8F1-2DAD-0AE15E51D55E}"/>
                  </a:ext>
                </a:extLst>
              </p:cNvPr>
              <p:cNvSpPr/>
              <p:nvPr/>
            </p:nvSpPr>
            <p:spPr>
              <a:xfrm>
                <a:off x="5516993" y="4092340"/>
                <a:ext cx="666641" cy="707417"/>
              </a:xfrm>
              <a:prstGeom prst="down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C8AF1D-F338-4EE3-77F2-CCFF237C5497}"/>
                  </a:ext>
                </a:extLst>
              </p:cNvPr>
              <p:cNvSpPr txBox="1"/>
              <p:nvPr/>
            </p:nvSpPr>
            <p:spPr>
              <a:xfrm>
                <a:off x="4841236" y="4168464"/>
                <a:ext cx="1385704" cy="197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Extracted Features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832E86B-F98D-4FE6-8E14-CE5A1C4667F0}"/>
                  </a:ext>
                </a:extLst>
              </p:cNvPr>
              <p:cNvSpPr/>
              <p:nvPr/>
            </p:nvSpPr>
            <p:spPr>
              <a:xfrm>
                <a:off x="4491161" y="4834030"/>
                <a:ext cx="2752072" cy="60626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Train SVM Classifier</a:t>
                </a:r>
                <a:br>
                  <a:rPr kumimoji="0" lang="ar-EG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Uses combined features for classification with optimized gamma and penalty parameters.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DA0E769-6829-57A5-8538-E519B373742C}"/>
                  </a:ext>
                </a:extLst>
              </p:cNvPr>
              <p:cNvSpPr/>
              <p:nvPr/>
            </p:nvSpPr>
            <p:spPr>
              <a:xfrm>
                <a:off x="4710293" y="514678"/>
                <a:ext cx="2313806" cy="367664"/>
              </a:xfrm>
              <a:prstGeom prst="rect">
                <a:avLst/>
              </a:prstGeom>
              <a:no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 RGB High-Resolution Satellite Images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6D36ED-831C-BADE-C8B0-16A69351A4CC}"/>
                </a:ext>
              </a:extLst>
            </p:cNvPr>
            <p:cNvSpPr txBox="1"/>
            <p:nvPr/>
          </p:nvSpPr>
          <p:spPr>
            <a:xfrm>
              <a:off x="6661413" y="2954804"/>
              <a:ext cx="11294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9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 Extraction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C2EF2A-3492-8466-B805-DE2C16AB6CA1}"/>
                </a:ext>
              </a:extLst>
            </p:cNvPr>
            <p:cNvSpPr txBox="1"/>
            <p:nvPr/>
          </p:nvSpPr>
          <p:spPr>
            <a:xfrm>
              <a:off x="10076533" y="433987"/>
              <a:ext cx="11294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9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Collection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F21F88-51A6-3C97-4557-60BCC0F543F1}"/>
                </a:ext>
              </a:extLst>
            </p:cNvPr>
            <p:cNvSpPr txBox="1"/>
            <p:nvPr/>
          </p:nvSpPr>
          <p:spPr>
            <a:xfrm>
              <a:off x="9313108" y="1345866"/>
              <a:ext cx="154974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9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Preprocessing</a:t>
              </a:r>
            </a:p>
          </p:txBody>
        </p:sp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C5F387-6C08-10FD-A9CB-2327113355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290227"/>
              </p:ext>
            </p:extLst>
          </p:nvPr>
        </p:nvGraphicFramePr>
        <p:xfrm>
          <a:off x="706314" y="649695"/>
          <a:ext cx="5328477" cy="5319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958E8CB8-0B52-1C82-C929-DBD56EB14B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9" y="6455877"/>
            <a:ext cx="289233" cy="30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8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0" grpId="0"/>
      <p:bldGraphic spid="8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7ACE-B13F-544C-0B64-7EA403A7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A3BADC-7E1E-A07E-B58E-49122031451D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248F66B0-0960-4BBB-6EAD-39C7BDD3E25D}"/>
              </a:ext>
            </a:extLst>
          </p:cNvPr>
          <p:cNvSpPr/>
          <p:nvPr/>
        </p:nvSpPr>
        <p:spPr>
          <a:xfrm>
            <a:off x="2270492" y="510665"/>
            <a:ext cx="7454649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Heatmaps of CNN Feature Representations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C1FA0E6B-D455-0C40-3347-DE3ED0174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B41E64-4CDB-6562-6BE9-CE591A8B1A43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30292-75B9-577B-7F01-B637A1514CE7}"/>
              </a:ext>
            </a:extLst>
          </p:cNvPr>
          <p:cNvSpPr txBox="1"/>
          <p:nvPr/>
        </p:nvSpPr>
        <p:spPr>
          <a:xfrm>
            <a:off x="1623388" y="5363386"/>
            <a:ext cx="894522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Observation: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 CNN heatmaps show distinct feature activations.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Fused feature heatmaps combine these activations into a comprehensive representation.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F1EAE-9C2C-0551-8D4C-558A823C6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4" y="1120627"/>
            <a:ext cx="10546056" cy="43941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799142-7FFC-6CFE-8D2A-F56409ABD70D}"/>
              </a:ext>
            </a:extLst>
          </p:cNvPr>
          <p:cNvSpPr txBox="1"/>
          <p:nvPr/>
        </p:nvSpPr>
        <p:spPr>
          <a:xfrm>
            <a:off x="1623388" y="6209772"/>
            <a:ext cx="5107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  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Outputs: Heatmaps saved under</a:t>
            </a:r>
            <a:r>
              <a:rPr lang="ar-EG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outputs/visualizations/</a:t>
            </a:r>
          </a:p>
        </p:txBody>
      </p:sp>
    </p:spTree>
    <p:extLst>
      <p:ext uri="{BB962C8B-B14F-4D97-AF65-F5344CB8AC3E}">
        <p14:creationId xmlns:p14="http://schemas.microsoft.com/office/powerpoint/2010/main" val="2983328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866CF-96E5-B085-8ADA-D6514A729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E130BD-6400-DE14-D300-5C1859B0E715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6418B966-1FB9-3DA5-2B91-C0EB2ED9AC69}"/>
              </a:ext>
            </a:extLst>
          </p:cNvPr>
          <p:cNvSpPr/>
          <p:nvPr/>
        </p:nvSpPr>
        <p:spPr>
          <a:xfrm>
            <a:off x="2217297" y="521297"/>
            <a:ext cx="7561040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Heatmaps of CNN Feature Representations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0ACB666C-B9D3-2785-40F0-82C291202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176FD4-EB3B-3E56-C1A0-44D4FD211367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ACCD0-2CB8-FE3A-DBEC-8A52736803A9}"/>
              </a:ext>
            </a:extLst>
          </p:cNvPr>
          <p:cNvSpPr txBox="1"/>
          <p:nvPr/>
        </p:nvSpPr>
        <p:spPr>
          <a:xfrm>
            <a:off x="1623388" y="5363386"/>
            <a:ext cx="894522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Observation: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 CNN heatmaps show distinct feature activations.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Fused feature heatmaps combine these activations into a comprehensive representation.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A5A61-26DC-D261-8F54-178235F2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5" y="1120627"/>
            <a:ext cx="10546053" cy="43941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405A52-828C-00E5-3914-CC4F449C1149}"/>
              </a:ext>
            </a:extLst>
          </p:cNvPr>
          <p:cNvSpPr txBox="1"/>
          <p:nvPr/>
        </p:nvSpPr>
        <p:spPr>
          <a:xfrm>
            <a:off x="1623388" y="6209772"/>
            <a:ext cx="5107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  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Outputs: Heatmaps saved under</a:t>
            </a:r>
            <a:r>
              <a:rPr lang="ar-EG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outputs/visualizations/</a:t>
            </a:r>
          </a:p>
        </p:txBody>
      </p:sp>
    </p:spTree>
    <p:extLst>
      <p:ext uri="{BB962C8B-B14F-4D97-AF65-F5344CB8AC3E}">
        <p14:creationId xmlns:p14="http://schemas.microsoft.com/office/powerpoint/2010/main" val="4174390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0EBE-0C7E-6CE5-86EF-E537DDDA5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F045C8-9600-E077-7921-EB64E7D9BC03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E2C4E0A6-4402-D82F-7917-433442A5C9C0}"/>
              </a:ext>
            </a:extLst>
          </p:cNvPr>
          <p:cNvSpPr/>
          <p:nvPr/>
        </p:nvSpPr>
        <p:spPr>
          <a:xfrm>
            <a:off x="2413970" y="500424"/>
            <a:ext cx="6686898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Fused Feature Distribution – Boxplots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30DBD8D1-A61A-6739-8A40-497785FC8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A8AA03-D4C4-2D3E-326E-689383A778F8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F3113-E070-9DA0-C61F-6575F9C5188A}"/>
              </a:ext>
            </a:extLst>
          </p:cNvPr>
          <p:cNvSpPr txBox="1"/>
          <p:nvPr/>
        </p:nvSpPr>
        <p:spPr>
          <a:xfrm>
            <a:off x="1525205" y="5407590"/>
            <a:ext cx="89452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Visualize how fused features are distributed across selected dimensions to check for outliers and variability.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Boxplots show variations in feature values and help identify dimensions with potential outliers.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Boxplot saved under: outputs/visualizations/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E3415-B08D-209A-C95C-AE94E9411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099" y="1560047"/>
            <a:ext cx="10833226" cy="36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22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8BA5-475D-70B7-75FD-011456593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48B547-BE88-C162-464F-2BAB551FFA17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80042BBB-FA16-4139-D090-6DEDA526F2AE}"/>
              </a:ext>
            </a:extLst>
          </p:cNvPr>
          <p:cNvSpPr/>
          <p:nvPr/>
        </p:nvSpPr>
        <p:spPr>
          <a:xfrm>
            <a:off x="2413970" y="500424"/>
            <a:ext cx="6686898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Fused Feature Distribution – Boxplots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EE8F625A-7C67-AC75-1D1D-0E8C8BD20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516511-FC80-01D4-15D5-8A05E85D82C1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FED02-C9A8-C0E2-678C-61FBAAA53024}"/>
              </a:ext>
            </a:extLst>
          </p:cNvPr>
          <p:cNvSpPr txBox="1"/>
          <p:nvPr/>
        </p:nvSpPr>
        <p:spPr>
          <a:xfrm>
            <a:off x="1525205" y="5382301"/>
            <a:ext cx="89452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Visualize how fused features are distributed across selected dimensions to check for outliers and variability.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Boxplots show variations in feature values and help identify dimensions with potential outliers.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Boxplot saved under: outputs/visualizations/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5A70B-1388-9148-2739-85F425FC5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101" y="1560047"/>
            <a:ext cx="10833222" cy="36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89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5CB7E-BFD7-CEB1-6B81-F20B59639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B212F3-8BDD-8616-CFA3-463F6C1D6AAB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2AA6D817-FE5A-FA87-95F9-30DB6345679D}"/>
              </a:ext>
            </a:extLst>
          </p:cNvPr>
          <p:cNvSpPr/>
          <p:nvPr/>
        </p:nvSpPr>
        <p:spPr>
          <a:xfrm>
            <a:off x="2464586" y="521297"/>
            <a:ext cx="7066460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Fused Feature Distribution – Histograms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1FAC4984-0CB0-180F-8D26-D7E361AD7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69667D-A243-BF51-1F6D-504E3CBF419A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4ADF8-495C-27E2-7BDE-79642853BB50}"/>
              </a:ext>
            </a:extLst>
          </p:cNvPr>
          <p:cNvSpPr txBox="1"/>
          <p:nvPr/>
        </p:nvSpPr>
        <p:spPr>
          <a:xfrm>
            <a:off x="1525205" y="5382301"/>
            <a:ext cx="89452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frequency distribution of selected feature dimensions to understand data spread and density.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Histograms display normalized feature values and highlight dominant value ranges.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Boxplot saved under: outputs/visualizations/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51F20-5BA6-C127-0BCE-C9ED284C3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101" y="1560047"/>
            <a:ext cx="10833222" cy="36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45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0FAA7-63DD-9EF6-1B17-9211F08B7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5F986E-F51D-7B1B-DF46-67282281C310}"/>
              </a:ext>
            </a:extLst>
          </p:cNvPr>
          <p:cNvCxnSpPr>
            <a:cxnSpLocks/>
          </p:cNvCxnSpPr>
          <p:nvPr/>
        </p:nvCxnSpPr>
        <p:spPr>
          <a:xfrm>
            <a:off x="1254498" y="1106367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95064848-DF78-DFFB-534C-F8590317F99C}"/>
              </a:ext>
            </a:extLst>
          </p:cNvPr>
          <p:cNvSpPr/>
          <p:nvPr/>
        </p:nvSpPr>
        <p:spPr>
          <a:xfrm>
            <a:off x="2464586" y="521297"/>
            <a:ext cx="7066460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Fused Feature Distribution – Histograms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4DA51C7D-9333-E682-222A-F2CF52C31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ADCAC3-1EFF-F8E5-F2FD-94066F6CC8B3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382D5-C314-AE6A-14AC-8CF9349585B0}"/>
              </a:ext>
            </a:extLst>
          </p:cNvPr>
          <p:cNvSpPr txBox="1"/>
          <p:nvPr/>
        </p:nvSpPr>
        <p:spPr>
          <a:xfrm>
            <a:off x="1507952" y="5382301"/>
            <a:ext cx="89452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frequency distribution of selected feature dimensions to understand data spread and density.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Histograms display normalized feature values and highlight dominant value ranges.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Boxplot saved under: outputs/visualizations/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F1287-EF76-DF4F-91C1-4921960FE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102" y="1560047"/>
            <a:ext cx="10833219" cy="36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5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0BF45-A103-1E67-5671-7C6D04074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3381728-C116-9BAD-6E2E-D51FB197B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A5CF84B-C47E-89E7-38A0-02D307B97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C135A475-BF41-F7A8-8277-0F53486F7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E16BA05A-0EF8-749D-BC46-50AA19DE559B}"/>
              </a:ext>
            </a:extLst>
          </p:cNvPr>
          <p:cNvSpPr/>
          <p:nvPr/>
        </p:nvSpPr>
        <p:spPr>
          <a:xfrm>
            <a:off x="1125684" y="57033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Saving Extracted Features for Reuse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05C6A57-4A30-A539-B8AE-B1E0268E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6469C94A-6BDD-FE9B-3265-15B816C9C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6292605"/>
            <a:ext cx="383061" cy="406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5A1465-E26F-8144-8CF0-CCEF4D27ABCF}"/>
              </a:ext>
            </a:extLst>
          </p:cNvPr>
          <p:cNvSpPr txBox="1"/>
          <p:nvPr/>
        </p:nvSpPr>
        <p:spPr>
          <a:xfrm>
            <a:off x="1124996" y="2018806"/>
            <a:ext cx="9942007" cy="2666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 extracted features from CNNs and their corresponding labels to avoid </a:t>
            </a:r>
            <a:r>
              <a:rPr lang="en-US" sz="17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recomputation</a:t>
            </a: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Saved ResNet50, DenseNet169, and EfficientNetB0 features for both training and testing sets.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Saved separately for SIRI-WHU and UC Merced datasets.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v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Format:</a:t>
            </a:r>
            <a:r>
              <a:rPr lang="en-US" sz="17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  <a:r>
              <a:rPr lang="en-US" sz="1700" dirty="0" err="1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pkl</a:t>
            </a:r>
            <a:r>
              <a:rPr lang="en-US" sz="17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 using </a:t>
            </a:r>
            <a:r>
              <a:rPr lang="en-US" sz="1700" dirty="0" err="1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joblib</a:t>
            </a:r>
            <a:r>
              <a:rPr lang="en-US" sz="17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831DE-C8FB-52FC-E982-7E7EF85841ED}"/>
              </a:ext>
            </a:extLst>
          </p:cNvPr>
          <p:cNvSpPr txBox="1"/>
          <p:nvPr/>
        </p:nvSpPr>
        <p:spPr>
          <a:xfrm>
            <a:off x="1278866" y="4748756"/>
            <a:ext cx="6094562" cy="32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Aft>
                <a:spcPts val="800"/>
              </a:spcAft>
              <a:buClr>
                <a:srgbClr val="1CADE4"/>
              </a:buClr>
              <a:defRPr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Saved Files: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94028-70D3-81E2-D9DF-CC875BBBCDD6}"/>
              </a:ext>
            </a:extLst>
          </p:cNvPr>
          <p:cNvSpPr txBox="1"/>
          <p:nvPr/>
        </p:nvSpPr>
        <p:spPr>
          <a:xfrm>
            <a:off x="1960353" y="5136528"/>
            <a:ext cx="6094562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resnet_train.pkl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shape: (1920, 2048)</a:t>
            </a:r>
          </a:p>
          <a:p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densenet_test.pkl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shape: (480, 1664)</a:t>
            </a:r>
          </a:p>
          <a:p>
            <a:r>
              <a:rPr lang="en-US" sz="1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efficientnet_train.pkl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shape: (1920, 1280)</a:t>
            </a:r>
          </a:p>
        </p:txBody>
      </p:sp>
    </p:spTree>
    <p:extLst>
      <p:ext uri="{BB962C8B-B14F-4D97-AF65-F5344CB8AC3E}">
        <p14:creationId xmlns:p14="http://schemas.microsoft.com/office/powerpoint/2010/main" val="254172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C75DC-8D90-47F7-C097-47DE3B6E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1274DB4-9A75-E51E-7900-2D67D3349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EF54EF55-ACD1-B038-FDD3-162E0FB8E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EBA0DC81-2FB5-C7A2-B9F9-F64419D0F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F6A7F4EF-46A2-03BF-DF34-EFB9048D9B3D}"/>
              </a:ext>
            </a:extLst>
          </p:cNvPr>
          <p:cNvSpPr/>
          <p:nvPr/>
        </p:nvSpPr>
        <p:spPr>
          <a:xfrm>
            <a:off x="1125684" y="57033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Training and Evaluating SVM Classifier on SIRI-WHU Dataset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A989566-7A1E-E816-F650-06A1A3178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4D90E24F-015D-8108-30C0-4B32F3296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6292605"/>
            <a:ext cx="383061" cy="406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1792BD-1B7E-F1F7-1172-B9204928F37A}"/>
              </a:ext>
            </a:extLst>
          </p:cNvPr>
          <p:cNvSpPr txBox="1"/>
          <p:nvPr/>
        </p:nvSpPr>
        <p:spPr>
          <a:xfrm>
            <a:off x="1125684" y="2003278"/>
            <a:ext cx="9942007" cy="457177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q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Support Vector Machine (SVM) on fused CNN features to classify SIRI-WHU dataset.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Details: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Kernel: </a:t>
            </a:r>
            <a:r>
              <a:rPr lang="en-US" sz="17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RBF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it-IT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Hyperparameters: </a:t>
            </a:r>
            <a:r>
              <a:rPr lang="it-IT" sz="17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C=10</a:t>
            </a:r>
            <a:r>
              <a:rPr lang="it-IT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17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gamma=“scale”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Performance: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 Accuracy: </a:t>
            </a:r>
            <a:r>
              <a:rPr lang="en-US" sz="17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96.25%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it-IT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Weighted F1-Score: </a:t>
            </a:r>
            <a:r>
              <a:rPr lang="it-IT" sz="17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96.25%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Outputs: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Trained SVM Model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it-IT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Predictions on Test Set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it-IT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2538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5AD3-E112-C4EF-A932-EAA4FA1F2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E3CD59-E9E4-916F-FD46-2A9D068E76A8}"/>
              </a:ext>
            </a:extLst>
          </p:cNvPr>
          <p:cNvCxnSpPr>
            <a:cxnSpLocks/>
          </p:cNvCxnSpPr>
          <p:nvPr/>
        </p:nvCxnSpPr>
        <p:spPr>
          <a:xfrm>
            <a:off x="1254496" y="882144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C9B2BF75-641E-E9B9-A85E-A802E0C5D6D1}"/>
              </a:ext>
            </a:extLst>
          </p:cNvPr>
          <p:cNvSpPr/>
          <p:nvPr/>
        </p:nvSpPr>
        <p:spPr>
          <a:xfrm>
            <a:off x="3351117" y="217459"/>
            <a:ext cx="5109406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SIRI-WHU – Confusion Matrix 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F4ED221D-B8BF-896B-34FF-DCB1FDEBF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0D9F6F-DB84-5F40-BDEE-ECD69DFCC377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38092-15F2-0F46-71EE-B9279B52BAF7}"/>
              </a:ext>
            </a:extLst>
          </p:cNvPr>
          <p:cNvSpPr txBox="1"/>
          <p:nvPr/>
        </p:nvSpPr>
        <p:spPr>
          <a:xfrm>
            <a:off x="3085343" y="6486652"/>
            <a:ext cx="5948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fr-FR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SIRI-WHU Confusion Matrix (12 Classes)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C93D4-AFC4-6896-C471-25925EE0EE55}"/>
              </a:ext>
            </a:extLst>
          </p:cNvPr>
          <p:cNvSpPr txBox="1"/>
          <p:nvPr/>
        </p:nvSpPr>
        <p:spPr>
          <a:xfrm>
            <a:off x="1026811" y="896552"/>
            <a:ext cx="9942007" cy="4379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v"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heatmap of predicted vs actual classes.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CB3BB270-A943-088F-9D29-E2657A11A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343" y="1409674"/>
            <a:ext cx="5824942" cy="50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30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4C880-EC53-D1F6-88FC-4B4E675E3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3E0A7F0-7C9A-3B62-FE58-085C0222F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ECDA239-3BB0-E98B-7482-95A7EA2E5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1EA20FCA-D37B-6B3B-7EFF-7339F126C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B70470C7-5766-B261-BC6D-9308355B8D45}"/>
              </a:ext>
            </a:extLst>
          </p:cNvPr>
          <p:cNvSpPr/>
          <p:nvPr/>
        </p:nvSpPr>
        <p:spPr>
          <a:xfrm>
            <a:off x="1125684" y="57033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Training and Evaluating SVM Classifier on UC Merced Dataset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FE82BA4-D1A8-02C3-B0C9-E7C6BA8C9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3FD65426-A7DD-2BAC-37EF-05EF4163F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6292605"/>
            <a:ext cx="383061" cy="406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DAE97-CB3A-8E9A-DFA0-2B9C0409783C}"/>
              </a:ext>
            </a:extLst>
          </p:cNvPr>
          <p:cNvSpPr txBox="1"/>
          <p:nvPr/>
        </p:nvSpPr>
        <p:spPr>
          <a:xfrm>
            <a:off x="1125684" y="2003278"/>
            <a:ext cx="9942007" cy="457177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Support Vector Machine (SVM) on fused CNN features for UC Merced dataset.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Details: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Kernel: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RBF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Hyperparameters: 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C=10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gamma=“scale”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 Accuracy: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97.86%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Weighted F1-Score: </a:t>
            </a: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97.85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Trained SVM Model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Predictions on Test Set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281133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2940D-5001-EF88-FABB-616A8BE93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8D8152-5174-6474-B067-8F67175C8B64}"/>
              </a:ext>
            </a:extLst>
          </p:cNvPr>
          <p:cNvCxnSpPr>
            <a:cxnSpLocks/>
          </p:cNvCxnSpPr>
          <p:nvPr/>
        </p:nvCxnSpPr>
        <p:spPr>
          <a:xfrm>
            <a:off x="727771" y="1106367"/>
            <a:ext cx="10013365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D32C982C-CC5C-6E5F-D1A5-0B94446C389B}"/>
              </a:ext>
            </a:extLst>
          </p:cNvPr>
          <p:cNvSpPr/>
          <p:nvPr/>
        </p:nvSpPr>
        <p:spPr>
          <a:xfrm>
            <a:off x="4676765" y="459784"/>
            <a:ext cx="2115375" cy="575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 panose="00000800000000000000" pitchFamily="2" charset="0"/>
              </a:rPr>
              <a:t>Structure</a:t>
            </a:r>
            <a:endParaRPr lang="en-US" sz="2500" b="1" spc="-50" dirty="0">
              <a:solidFill>
                <a:schemeClr val="accent3">
                  <a:lumMod val="60000"/>
                  <a:lumOff val="40000"/>
                </a:schemeClr>
              </a:solidFill>
              <a:latin typeface="Montserrat Bold" panose="00000800000000000000" pitchFamily="2" charset="0"/>
            </a:endParaRP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2B971799-973E-D48B-20E2-A20E2A1D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323162"/>
            <a:ext cx="414183" cy="4399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D510A-C871-A5B1-83C2-E35CDC524EBA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99920-03A1-074C-70F7-09BD084E8127}"/>
              </a:ext>
            </a:extLst>
          </p:cNvPr>
          <p:cNvSpPr txBox="1"/>
          <p:nvPr/>
        </p:nvSpPr>
        <p:spPr>
          <a:xfrm>
            <a:off x="1450864" y="1106367"/>
            <a:ext cx="8771438" cy="5842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 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implementation-code-</a:t>
            </a:r>
            <a:r>
              <a:rPr lang="en-US" sz="1400" dirty="0" err="1">
                <a:latin typeface="Consolas" panose="020B0609020204030204" pitchFamily="49" charset="0"/>
              </a:rPr>
              <a:t>tridccs</a:t>
            </a:r>
            <a:r>
              <a:rPr lang="en-US" sz="1400" dirty="0">
                <a:latin typeface="Consolas" panose="020B0609020204030204" pitchFamily="49" charset="0"/>
              </a:rPr>
              <a:t>-</a:t>
            </a:r>
            <a:r>
              <a:rPr lang="en-US" sz="1400" dirty="0" err="1">
                <a:latin typeface="Consolas" panose="020B0609020204030204" pitchFamily="49" charset="0"/>
              </a:rPr>
              <a:t>svm</a:t>
            </a:r>
            <a:r>
              <a:rPr lang="en-US" sz="1400" dirty="0">
                <a:effectLst/>
                <a:latin typeface="Consolas" panose="020B0609020204030204" pitchFamily="49" charset="0"/>
              </a:rPr>
              <a:t>/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|-- datasets/              # Input datasets (SIRI-WHU, UC Merced)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   |-- </a:t>
            </a:r>
            <a:r>
              <a:rPr lang="en-US" sz="1400" dirty="0" err="1">
                <a:effectLst/>
                <a:latin typeface="Consolas" panose="020B0609020204030204" pitchFamily="49" charset="0"/>
              </a:rPr>
              <a:t>siri_whu</a:t>
            </a:r>
            <a:r>
              <a:rPr lang="en-US" sz="1400" dirty="0">
                <a:effectLst/>
                <a:latin typeface="Consolas" panose="020B0609020204030204" pitchFamily="49" charset="0"/>
              </a:rPr>
              <a:t>/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   |   |-- agriculture/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   |   |-- commercial/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   |   +-- ...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   +-- </a:t>
            </a:r>
            <a:r>
              <a:rPr lang="en-US" sz="1400" dirty="0" err="1">
                <a:effectLst/>
                <a:latin typeface="Consolas" panose="020B0609020204030204" pitchFamily="49" charset="0"/>
              </a:rPr>
              <a:t>uc_merced</a:t>
            </a:r>
            <a:r>
              <a:rPr lang="en-US" sz="1400" dirty="0">
                <a:effectLst/>
                <a:latin typeface="Consolas" panose="020B0609020204030204" pitchFamily="49" charset="0"/>
              </a:rPr>
              <a:t>/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       |-- airplane/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       |-- buildings/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       +-- ...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|-- notebooks/             # </a:t>
            </a:r>
            <a:r>
              <a:rPr lang="en-US" sz="1400" dirty="0" err="1">
                <a:effectLst/>
                <a:latin typeface="Consolas" panose="020B0609020204030204" pitchFamily="49" charset="0"/>
              </a:rPr>
              <a:t>Jupyter</a:t>
            </a:r>
            <a:r>
              <a:rPr lang="en-US" sz="1400" dirty="0">
                <a:effectLst/>
                <a:latin typeface="Consolas" panose="020B0609020204030204" pitchFamily="49" charset="0"/>
              </a:rPr>
              <a:t> notebook with implementation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   +-- </a:t>
            </a:r>
            <a:r>
              <a:rPr lang="en-US" sz="1400" dirty="0" err="1">
                <a:effectLst/>
                <a:latin typeface="Consolas" panose="020B0609020204030204" pitchFamily="49" charset="0"/>
              </a:rPr>
              <a:t>tridccs_svm_yousef.ipynb</a:t>
            </a:r>
            <a:endParaRPr lang="ar-EG" sz="140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|</a:t>
            </a:r>
            <a:r>
              <a:rPr lang="ar-EG" sz="1400" dirty="0">
                <a:latin typeface="Consolas" panose="020B0609020204030204" pitchFamily="49" charset="0"/>
              </a:rPr>
              <a:t>     </a:t>
            </a:r>
            <a:r>
              <a:rPr lang="en-US" sz="1400" dirty="0">
                <a:latin typeface="Consolas" panose="020B0609020204030204" pitchFamily="49" charset="0"/>
              </a:rPr>
              <a:t>-- code-pdf /            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|   </a:t>
            </a:r>
            <a:r>
              <a:rPr lang="ar-EG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+-- tridccs-svm-yousef-alsafadi.pdf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|</a:t>
            </a:r>
            <a:r>
              <a:rPr lang="ar-EG" sz="1400" dirty="0">
                <a:latin typeface="Consolas" panose="020B0609020204030204" pitchFamily="49" charset="0"/>
              </a:rPr>
              <a:t>     </a:t>
            </a:r>
            <a:r>
              <a:rPr lang="en-US" sz="1400" dirty="0">
                <a:latin typeface="Consolas" panose="020B0609020204030204" pitchFamily="49" charset="0"/>
              </a:rPr>
              <a:t>-- code-html /            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| </a:t>
            </a:r>
            <a:r>
              <a:rPr lang="ar-EG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  +-- tridccs-svm-yousef-alsafadi.html</a:t>
            </a:r>
            <a:endParaRPr lang="en-US" sz="140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|-- outputs/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   |-- models/            # Trained SVM models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   |-- processed/         # Extracted and fused features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|   |-- results/           # Evaluation metrics and CSV reports</a:t>
            </a:r>
            <a:endParaRPr lang="ar-EG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|</a:t>
            </a:r>
            <a:r>
              <a:rPr lang="ar-EG" sz="1400" dirty="0">
                <a:latin typeface="Consolas" panose="020B0609020204030204" pitchFamily="49" charset="0"/>
              </a:rPr>
              <a:t>      </a:t>
            </a:r>
            <a:r>
              <a:rPr lang="en-US" sz="1400" dirty="0">
                <a:latin typeface="Consolas" panose="020B0609020204030204" pitchFamily="49" charset="0"/>
              </a:rPr>
              <a:t>|--</a:t>
            </a:r>
            <a:r>
              <a:rPr lang="ar-EG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visualizations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|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|| -- Implementation Progress Report/            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|   +-- Presentation.pptx 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|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|-- requirements.txt       # Python dependencies</a:t>
            </a:r>
          </a:p>
          <a:p>
            <a:pPr>
              <a:lnSpc>
                <a:spcPts val="1425"/>
              </a:lnSpc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+-- README.md              # Project documentation</a:t>
            </a:r>
            <a:br>
              <a:rPr lang="en-US" sz="1400" dirty="0">
                <a:effectLst/>
                <a:latin typeface="Consolas" panose="020B0609020204030204" pitchFamily="49" charset="0"/>
              </a:rPr>
            </a:br>
            <a:endParaRPr lang="en-US" sz="140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083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1DF9-3DA4-A7CB-79E7-50B57453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57ACEE-04B5-4E3E-91E4-795500601CE9}"/>
              </a:ext>
            </a:extLst>
          </p:cNvPr>
          <p:cNvCxnSpPr>
            <a:cxnSpLocks/>
          </p:cNvCxnSpPr>
          <p:nvPr/>
        </p:nvCxnSpPr>
        <p:spPr>
          <a:xfrm>
            <a:off x="1254496" y="882144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0A2264F0-23C6-8073-0A46-75A0B4625F49}"/>
              </a:ext>
            </a:extLst>
          </p:cNvPr>
          <p:cNvSpPr/>
          <p:nvPr/>
        </p:nvSpPr>
        <p:spPr>
          <a:xfrm>
            <a:off x="3351116" y="217459"/>
            <a:ext cx="5387441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UC Merced – Confusion Matrix 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6D3F65C9-4D11-F6D4-E63B-C7B9B79CB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93C2B7-E868-5124-482B-2B20EF120AD8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8FAB1-8CB6-DC6C-D00E-70F96F5448CF}"/>
              </a:ext>
            </a:extLst>
          </p:cNvPr>
          <p:cNvSpPr txBox="1"/>
          <p:nvPr/>
        </p:nvSpPr>
        <p:spPr>
          <a:xfrm>
            <a:off x="3085343" y="6486652"/>
            <a:ext cx="5948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: 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 Merced Confusion Matrix (21 Classes)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28675-4CD7-A9C2-55B8-E6ABCE02B059}"/>
              </a:ext>
            </a:extLst>
          </p:cNvPr>
          <p:cNvSpPr txBox="1"/>
          <p:nvPr/>
        </p:nvSpPr>
        <p:spPr>
          <a:xfrm>
            <a:off x="1026811" y="896552"/>
            <a:ext cx="9942007" cy="43799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heatmap of predicted vs actual classes.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55E68E-B3D6-FB00-4662-EBF2832E5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343" y="1457666"/>
            <a:ext cx="5824942" cy="49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9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76915-713E-DA70-7897-BF024FE1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5CC1A0E-A783-3F5E-D129-BE2428DC3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501F627D-ADAE-4BA7-EB71-226A5B290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AB85C16D-6504-6B31-F89A-BFF9FCA85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05E4AEB8-37E1-49BB-5779-0B8B0CD44469}"/>
              </a:ext>
            </a:extLst>
          </p:cNvPr>
          <p:cNvSpPr/>
          <p:nvPr/>
        </p:nvSpPr>
        <p:spPr>
          <a:xfrm>
            <a:off x="1125684" y="57033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Saving Trained Models for Future Use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DA43B1C-3E92-713E-FAF0-DF0D07564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7C20D7A6-A259-395C-7542-28F1AC05F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6102442"/>
            <a:ext cx="562097" cy="597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E3756E-00A5-5487-F7FE-A26BA42EA814}"/>
              </a:ext>
            </a:extLst>
          </p:cNvPr>
          <p:cNvSpPr txBox="1"/>
          <p:nvPr/>
        </p:nvSpPr>
        <p:spPr>
          <a:xfrm>
            <a:off x="1125684" y="2423767"/>
            <a:ext cx="9942007" cy="265498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Saved Models: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SVM Model (SIRI-WHU) →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svm_model_siri_whu.pkl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SVM Model (UC Merced) →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svm_model_uc_merced.pkl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 of Saving: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 reuse without retraining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deployment or additional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A05A6-F92E-F9B8-EDC4-6CB29DA5F0F4}"/>
              </a:ext>
            </a:extLst>
          </p:cNvPr>
          <p:cNvSpPr txBox="1"/>
          <p:nvPr/>
        </p:nvSpPr>
        <p:spPr>
          <a:xfrm>
            <a:off x="1125684" y="5195922"/>
            <a:ext cx="5443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  <a:buClr>
                <a:srgbClr val="1CADE4"/>
              </a:buClr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EG" sz="1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models saved under: outputs/models/</a:t>
            </a:r>
            <a:r>
              <a:rPr lang="en-US" sz="17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svm</a:t>
            </a: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075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9DA5A0-D15F-DF18-978E-E3FE784D1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E25D325B-3912-B1CC-BCD4-147F3001B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0224B666-7CB2-07E9-F1EF-E69FE3076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4E235B51-E5A5-61D8-C84A-71D64C2F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F8F30624-860A-CC84-0ECB-8435F9D36A14}"/>
              </a:ext>
            </a:extLst>
          </p:cNvPr>
          <p:cNvSpPr/>
          <p:nvPr/>
        </p:nvSpPr>
        <p:spPr>
          <a:xfrm>
            <a:off x="1125684" y="57033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Final Test Accuracy: SIRI-WHU vs UC Merced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E31CF5-1E69-FD17-EBFE-DE82D5A76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8B8B682F-4E50-3067-243F-6B837191A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7" y="6305609"/>
            <a:ext cx="370818" cy="393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A23EC-DFBD-5565-68AD-C9DEC4189DF1}"/>
              </a:ext>
            </a:extLst>
          </p:cNvPr>
          <p:cNvSpPr txBox="1"/>
          <p:nvPr/>
        </p:nvSpPr>
        <p:spPr>
          <a:xfrm>
            <a:off x="2935364" y="6434332"/>
            <a:ext cx="60945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Test Accuracy: SIRI-WHU vs UC Merced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" name="Picture 3" descr="A graph of a test&#10;&#10;AI-generated content may be incorrect.">
            <a:extLst>
              <a:ext uri="{FF2B5EF4-FFF2-40B4-BE49-F238E27FC236}">
                <a16:creationId xmlns:a16="http://schemas.microsoft.com/office/drawing/2014/main" id="{E7205DD1-247E-F6A4-7429-BA27A41C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64" y="2211481"/>
            <a:ext cx="6193681" cy="40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50023-042F-8AB9-159F-F6CF70F9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425BD2-9280-8403-5C7E-F36F3B95A7A3}"/>
              </a:ext>
            </a:extLst>
          </p:cNvPr>
          <p:cNvCxnSpPr>
            <a:cxnSpLocks/>
          </p:cNvCxnSpPr>
          <p:nvPr/>
        </p:nvCxnSpPr>
        <p:spPr>
          <a:xfrm>
            <a:off x="1254496" y="882144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A581C2A6-BED8-30F6-1646-3B2CBC709AFE}"/>
              </a:ext>
            </a:extLst>
          </p:cNvPr>
          <p:cNvSpPr/>
          <p:nvPr/>
        </p:nvSpPr>
        <p:spPr>
          <a:xfrm>
            <a:off x="2355187" y="306294"/>
            <a:ext cx="7285253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Detailed Per-Class Evaluation: SIRI-WHU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FF2F4C03-37C3-4EC4-6E0E-39350462C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054F44-C1D5-910E-69DF-A14AC74115F1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A8014-B3CE-EDA4-2CD3-8B0E91237953}"/>
              </a:ext>
            </a:extLst>
          </p:cNvPr>
          <p:cNvSpPr txBox="1"/>
          <p:nvPr/>
        </p:nvSpPr>
        <p:spPr>
          <a:xfrm>
            <a:off x="4154190" y="6422259"/>
            <a:ext cx="3883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Table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Detailed Per-Class Evaluation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C0C69-A2A7-AAA8-67A3-E3E82EB74A94}"/>
              </a:ext>
            </a:extLst>
          </p:cNvPr>
          <p:cNvSpPr txBox="1"/>
          <p:nvPr/>
        </p:nvSpPr>
        <p:spPr>
          <a:xfrm>
            <a:off x="1124996" y="882144"/>
            <a:ext cx="9942007" cy="174058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Metrics Computed for Each Class: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Accuracy, Precision, Recall, F1-Score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Insights: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classes achieved ≥ 95% accuracy.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Minor variations in Pond and River classes due to intra-class variability.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527955-4AD9-8463-3C24-6A1B88EA9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066578"/>
              </p:ext>
            </p:extLst>
          </p:nvPr>
        </p:nvGraphicFramePr>
        <p:xfrm>
          <a:off x="2372360" y="2775137"/>
          <a:ext cx="6661092" cy="350985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10182">
                  <a:extLst>
                    <a:ext uri="{9D8B030D-6E8A-4147-A177-3AD203B41FA5}">
                      <a16:colId xmlns:a16="http://schemas.microsoft.com/office/drawing/2014/main" val="2870881179"/>
                    </a:ext>
                  </a:extLst>
                </a:gridCol>
                <a:gridCol w="1110182">
                  <a:extLst>
                    <a:ext uri="{9D8B030D-6E8A-4147-A177-3AD203B41FA5}">
                      <a16:colId xmlns:a16="http://schemas.microsoft.com/office/drawing/2014/main" val="3061616571"/>
                    </a:ext>
                  </a:extLst>
                </a:gridCol>
                <a:gridCol w="1110182">
                  <a:extLst>
                    <a:ext uri="{9D8B030D-6E8A-4147-A177-3AD203B41FA5}">
                      <a16:colId xmlns:a16="http://schemas.microsoft.com/office/drawing/2014/main" val="3674408802"/>
                    </a:ext>
                  </a:extLst>
                </a:gridCol>
                <a:gridCol w="1110182">
                  <a:extLst>
                    <a:ext uri="{9D8B030D-6E8A-4147-A177-3AD203B41FA5}">
                      <a16:colId xmlns:a16="http://schemas.microsoft.com/office/drawing/2014/main" val="3918531866"/>
                    </a:ext>
                  </a:extLst>
                </a:gridCol>
                <a:gridCol w="1110182">
                  <a:extLst>
                    <a:ext uri="{9D8B030D-6E8A-4147-A177-3AD203B41FA5}">
                      <a16:colId xmlns:a16="http://schemas.microsoft.com/office/drawing/2014/main" val="3093013170"/>
                    </a:ext>
                  </a:extLst>
                </a:gridCol>
                <a:gridCol w="1110182">
                  <a:extLst>
                    <a:ext uri="{9D8B030D-6E8A-4147-A177-3AD203B41FA5}">
                      <a16:colId xmlns:a16="http://schemas.microsoft.com/office/drawing/2014/main" val="3080244064"/>
                    </a:ext>
                  </a:extLst>
                </a:gridCol>
              </a:tblGrid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200" b="1">
                        <a:effectLst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Class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Accuracy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Precision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Recall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F1-Score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037022441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agriculture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0.9750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410429235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commercial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dirty="0">
                          <a:effectLst/>
                        </a:rPr>
                        <a:t>0.9873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579196136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harbor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0.9302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dirty="0">
                          <a:effectLst/>
                        </a:rPr>
                        <a:t>0.9639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398161418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3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idle_land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0.9750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259241106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4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industrial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0.9873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095786879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meadow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0.925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0.925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dirty="0">
                          <a:effectLst/>
                        </a:rPr>
                        <a:t>0.9610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398863834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6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overpass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1.0000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915012513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7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park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0.8864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0.9286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123100310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8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pond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0.850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0.8718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0.850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0.8608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402660095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9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residential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0.9756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0.9877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915329311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10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river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0.9474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0.9231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073469461"/>
                  </a:ext>
                </a:extLst>
              </a:tr>
              <a:tr h="26998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>
                          <a:effectLst/>
                        </a:rPr>
                        <a:t>11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water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1.000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dirty="0">
                          <a:effectLst/>
                        </a:rPr>
                        <a:t>1.0000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80053676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9EAA33DE-8AE5-43E9-4F0D-7552AED78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360" y="2267190"/>
            <a:ext cx="843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96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D78B1-4544-0A21-5CDD-822DEA2A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D6C984-8526-148E-B89F-78958FEFF941}"/>
              </a:ext>
            </a:extLst>
          </p:cNvPr>
          <p:cNvCxnSpPr>
            <a:cxnSpLocks/>
          </p:cNvCxnSpPr>
          <p:nvPr/>
        </p:nvCxnSpPr>
        <p:spPr>
          <a:xfrm>
            <a:off x="1254496" y="882144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A5153D54-13A2-EF46-FD1D-8CCD6771441F}"/>
              </a:ext>
            </a:extLst>
          </p:cNvPr>
          <p:cNvSpPr/>
          <p:nvPr/>
        </p:nvSpPr>
        <p:spPr>
          <a:xfrm>
            <a:off x="2355187" y="306294"/>
            <a:ext cx="7285253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Detailed Per-Class Evaluation: SIRI-WHU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84D48604-40E0-10D9-FA9B-655DFECE8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26AC8D-52B7-B14D-00D3-A0523CB33A05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09097-D896-DFFC-4477-114B07F4086A}"/>
              </a:ext>
            </a:extLst>
          </p:cNvPr>
          <p:cNvSpPr txBox="1"/>
          <p:nvPr/>
        </p:nvSpPr>
        <p:spPr>
          <a:xfrm>
            <a:off x="4056004" y="6085120"/>
            <a:ext cx="3883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SIRI-WHU – Per-Class Metrics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B23F38C-1D86-79D0-B0E7-7BF52F141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360" y="2267190"/>
            <a:ext cx="843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7F9F1B4-1DCF-4DE6-E55E-EE3D19252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94" y="1232537"/>
            <a:ext cx="9486638" cy="47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88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50A2-26A4-68D4-050A-1AAB60283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10FE1E-3502-4471-4E2B-12D18623E35A}"/>
              </a:ext>
            </a:extLst>
          </p:cNvPr>
          <p:cNvCxnSpPr>
            <a:cxnSpLocks/>
          </p:cNvCxnSpPr>
          <p:nvPr/>
        </p:nvCxnSpPr>
        <p:spPr>
          <a:xfrm>
            <a:off x="1254496" y="882144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5A2F493A-2E83-4BFD-1F23-7CB5444D76EC}"/>
              </a:ext>
            </a:extLst>
          </p:cNvPr>
          <p:cNvSpPr/>
          <p:nvPr/>
        </p:nvSpPr>
        <p:spPr>
          <a:xfrm>
            <a:off x="2355187" y="306294"/>
            <a:ext cx="7285253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Detailed Per-Class Evaluation: UC Merced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579528C3-5361-E0F4-89AC-87F8BE731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2B26B8-6E6C-258A-8F18-8FD218E3335C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2E27B-7686-2592-6049-F27A621EC88A}"/>
              </a:ext>
            </a:extLst>
          </p:cNvPr>
          <p:cNvSpPr txBox="1"/>
          <p:nvPr/>
        </p:nvSpPr>
        <p:spPr>
          <a:xfrm>
            <a:off x="4154190" y="6512503"/>
            <a:ext cx="3883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Table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Detailed Per-Class Evaluation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597F1-DF67-9020-5A44-CA38CE25F714}"/>
              </a:ext>
            </a:extLst>
          </p:cNvPr>
          <p:cNvSpPr txBox="1"/>
          <p:nvPr/>
        </p:nvSpPr>
        <p:spPr>
          <a:xfrm>
            <a:off x="1124996" y="882144"/>
            <a:ext cx="9942007" cy="8948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285750" indent="-285750"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Metrics Computed for Each Class: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Accuracy, Precision, Recall, F1-Score</a:t>
            </a:r>
          </a:p>
          <a:p>
            <a:pPr marL="285750" indent="-285750"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Slight drops in freeway, </a:t>
            </a:r>
            <a:r>
              <a:rPr lang="en-US" sz="15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tenniscourt</a:t>
            </a: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5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mobilehomepark</a:t>
            </a: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DD6BD3D-A3CF-757D-5167-D1CBBA0E3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18471"/>
              </p:ext>
            </p:extLst>
          </p:nvPr>
        </p:nvGraphicFramePr>
        <p:xfrm>
          <a:off x="3077772" y="1777041"/>
          <a:ext cx="5840082" cy="46296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73347">
                  <a:extLst>
                    <a:ext uri="{9D8B030D-6E8A-4147-A177-3AD203B41FA5}">
                      <a16:colId xmlns:a16="http://schemas.microsoft.com/office/drawing/2014/main" val="2553495726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2961016480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1708804573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1019327233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280986181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4050461678"/>
                    </a:ext>
                  </a:extLst>
                </a:gridCol>
              </a:tblGrid>
              <a:tr h="30573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br>
                        <a:rPr lang="en-US" sz="800" b="1">
                          <a:effectLst/>
                        </a:rPr>
                      </a:br>
                      <a:r>
                        <a:rPr lang="en-US" sz="800" b="1">
                          <a:effectLst/>
                        </a:rPr>
                        <a:t>Class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Accuracy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Precision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Recall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F1-Score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1050" marR="41050" marT="20525" marB="20525"/>
                </a:tc>
                <a:extLst>
                  <a:ext uri="{0D108BD9-81ED-4DB2-BD59-A6C34878D82A}">
                    <a16:rowId xmlns:a16="http://schemas.microsoft.com/office/drawing/2014/main" val="429232508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agricultural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1194474558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1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airplane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1329446822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2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dirty="0" err="1">
                          <a:effectLst/>
                        </a:rPr>
                        <a:t>baseballdiamond</a:t>
                      </a:r>
                      <a:endParaRPr lang="en-US" sz="800" dirty="0">
                        <a:effectLst/>
                      </a:endParaRP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525910939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3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beach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2146408192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4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buildings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0.9524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dirty="0">
                          <a:effectLst/>
                        </a:rPr>
                        <a:t>0.9756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2758986716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5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chaparral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2771432315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6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denseresidential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0.9091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dirty="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0.9524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4054538148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7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forest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272660678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8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freeway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0.9474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4101818539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9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dirty="0">
                          <a:effectLst/>
                        </a:rPr>
                        <a:t>golfcourse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3827093732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10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harbor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3581155712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11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intersection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0.9524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0.9756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2994418181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12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mediumresidential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3045495641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13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mobilehomepark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0.9474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2701648673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14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overpass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0.9048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0.9268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2224060087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15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parkinglot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4195777252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16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river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2915848476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17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runway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1167189125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18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sparseresidential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0.9744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1311057322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19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storagetanks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0.9524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1.00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0.9756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77619607"/>
                  </a:ext>
                </a:extLst>
              </a:tr>
              <a:tr h="1747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b="1">
                          <a:effectLst/>
                        </a:rPr>
                        <a:t>20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tenniscourt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0.9474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800" dirty="0">
                          <a:effectLst/>
                        </a:rPr>
                        <a:t>0.9231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3765355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79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632F-B9AD-228F-E0B1-95510D8A0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6F17C0-65CF-5870-93C4-78511A4EF317}"/>
              </a:ext>
            </a:extLst>
          </p:cNvPr>
          <p:cNvCxnSpPr>
            <a:cxnSpLocks/>
          </p:cNvCxnSpPr>
          <p:nvPr/>
        </p:nvCxnSpPr>
        <p:spPr>
          <a:xfrm>
            <a:off x="1254496" y="882144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80DF296E-C1FE-C462-26ED-72D73403690D}"/>
              </a:ext>
            </a:extLst>
          </p:cNvPr>
          <p:cNvSpPr/>
          <p:nvPr/>
        </p:nvSpPr>
        <p:spPr>
          <a:xfrm>
            <a:off x="2355187" y="306294"/>
            <a:ext cx="7285253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Detailed Per-Class Evaluation: </a:t>
            </a:r>
            <a:r>
              <a:rPr lang="en-US" sz="25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UC Merced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2683C6">
                  <a:lumMod val="60000"/>
                  <a:lumOff val="40000"/>
                </a:srgbClr>
              </a:solidFill>
              <a:effectLst/>
              <a:uLnTx/>
              <a:uFillTx/>
              <a:latin typeface="Montserrat Bold" panose="00000800000000000000" pitchFamily="2" charset="0"/>
            </a:endParaRP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029A6A3B-3277-CB64-186B-FD7BF3FDA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146254"/>
            <a:ext cx="580740" cy="616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37548E-B170-9B23-DB05-DCCC27D9DFCA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273AE-C67F-8EE5-1D62-F641498856A3}"/>
              </a:ext>
            </a:extLst>
          </p:cNvPr>
          <p:cNvSpPr txBox="1"/>
          <p:nvPr/>
        </p:nvSpPr>
        <p:spPr>
          <a:xfrm>
            <a:off x="4056004" y="6085120"/>
            <a:ext cx="3883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UC Merced – Per-Class Metrics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38F17E5-E229-FA19-F175-2632AE8FE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360" y="2267190"/>
            <a:ext cx="843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9AD67-48D2-97A3-15FB-FEC3B84CD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4494" y="1232537"/>
            <a:ext cx="9486638" cy="47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27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71BE8-485A-C58E-5573-DCB0A3D8F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280B3F-ED8F-3ABF-933B-0FCBA7C51CC7}"/>
              </a:ext>
            </a:extLst>
          </p:cNvPr>
          <p:cNvSpPr/>
          <p:nvPr/>
        </p:nvSpPr>
        <p:spPr>
          <a:xfrm>
            <a:off x="0" y="895349"/>
            <a:ext cx="317634" cy="5067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4B79ED4E-C88F-71A0-AD07-31051A2B7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645" y="6340054"/>
            <a:ext cx="403866" cy="428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A1289B-DCF2-F722-A124-9C20BA833984}"/>
              </a:ext>
            </a:extLst>
          </p:cNvPr>
          <p:cNvSpPr txBox="1"/>
          <p:nvPr/>
        </p:nvSpPr>
        <p:spPr>
          <a:xfrm>
            <a:off x="622762" y="2441270"/>
            <a:ext cx="10765765" cy="14923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 Bold" panose="00000800000000000000" pitchFamily="2" charset="0"/>
              </a:rPr>
              <a:t> Comparison of </a:t>
            </a:r>
            <a:br>
              <a:rPr kumimoji="0" lang="ar-EG" sz="3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 Bold" panose="00000800000000000000" pitchFamily="2" charset="0"/>
              </a:rPr>
            </a:b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 Bold" panose="00000800000000000000" pitchFamily="2" charset="0"/>
              </a:rPr>
              <a:t>-SVM with Previous Studies</a:t>
            </a:r>
          </a:p>
        </p:txBody>
      </p:sp>
    </p:spTree>
    <p:extLst>
      <p:ext uri="{BB962C8B-B14F-4D97-AF65-F5344CB8AC3E}">
        <p14:creationId xmlns:p14="http://schemas.microsoft.com/office/powerpoint/2010/main" val="34844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117571-63B6-2AA1-2F2B-F9D906364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FD7832C-6A71-FCDE-73AD-FE8E7127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6BC0982F-1884-83FA-35CD-09B6700E2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5866B567-80C2-8752-FE4B-998BABFB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981EB839-68B2-C6BE-68D6-9782C0829264}"/>
              </a:ext>
            </a:extLst>
          </p:cNvPr>
          <p:cNvSpPr/>
          <p:nvPr/>
        </p:nvSpPr>
        <p:spPr>
          <a:xfrm>
            <a:off x="-57840" y="241627"/>
            <a:ext cx="3837013" cy="108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 panose="00000800000000000000" pitchFamily="2" charset="0"/>
              </a:rPr>
              <a:t>TriDCCS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 panose="00000800000000000000" pitchFamily="2" charset="0"/>
              </a:rPr>
              <a:t>-SVM vs. VGG16-SVM (Tun et al., 2021)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5EF802-F6BD-FB8F-D5D3-F88D77D6F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9E0CA8-A442-0AF8-C712-390001C53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DD84E3E4-3A97-00F7-C222-BC80011BB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647" y="6553392"/>
            <a:ext cx="201283" cy="213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5A5D84-1958-6690-1444-99631FBBFA7F}"/>
              </a:ext>
            </a:extLst>
          </p:cNvPr>
          <p:cNvSpPr txBox="1"/>
          <p:nvPr/>
        </p:nvSpPr>
        <p:spPr>
          <a:xfrm>
            <a:off x="639093" y="6421896"/>
            <a:ext cx="27096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en-US" sz="10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VGG-SVM classifier algorithm - Combining VGG16 with SVM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2F744B4-D424-BE07-A1B1-BAB5170922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437973"/>
              </p:ext>
            </p:extLst>
          </p:nvPr>
        </p:nvGraphicFramePr>
        <p:xfrm>
          <a:off x="-243656" y="1292938"/>
          <a:ext cx="4375718" cy="496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652200-B883-4112-0C41-5B5512B411B8}"/>
              </a:ext>
            </a:extLst>
          </p:cNvPr>
          <p:cNvSpPr txBox="1"/>
          <p:nvPr/>
        </p:nvSpPr>
        <p:spPr>
          <a:xfrm>
            <a:off x="4001093" y="348243"/>
            <a:ext cx="7470474" cy="107830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lvl="0" algn="ctr">
              <a:spcAft>
                <a:spcPts val="800"/>
              </a:spcAft>
              <a:buClr>
                <a:srgbClr val="1CADE4"/>
              </a:buClr>
              <a:defRPr/>
            </a:pPr>
            <a:r>
              <a:rPr lang="en-US" sz="1500" b="1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 Title: </a:t>
            </a: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 Sensing Data Classification Using a Hybrid Pre-Trained VGG16 CNN-SVM Classifier</a:t>
            </a:r>
          </a:p>
          <a:p>
            <a:pPr lvl="0" algn="ctr">
              <a:spcAft>
                <a:spcPts val="800"/>
              </a:spcAft>
              <a:buClr>
                <a:srgbClr val="1CADE4"/>
              </a:buClr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(ElConRus 2021 | Nyan Linn Tun et al.)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09D03-3616-003E-677D-BDAFB5643782}"/>
              </a:ext>
            </a:extLst>
          </p:cNvPr>
          <p:cNvSpPr txBox="1"/>
          <p:nvPr/>
        </p:nvSpPr>
        <p:spPr>
          <a:xfrm>
            <a:off x="4925415" y="1292938"/>
            <a:ext cx="6215332" cy="4165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Pre-trained VGG16 for feature extraction.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SVM classifier for final prediction (Linear Kernel).</a:t>
            </a:r>
            <a:endParaRPr lang="ar-EG" sz="15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Specs: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Courier New" panose="02070309020205020404" pitchFamily="49" charset="0"/>
              <a:buChar char="o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Ryzen 5, GPU GTX 10703,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32GB RAM</a:t>
            </a: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Used: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 Merced Land Dataset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RSSCN7 Dataset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Reported Accuracy: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 Merced → 87.71%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RSSCN7 → 95.24%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E75C4D-C2BC-E525-38C0-BB386A454716}"/>
              </a:ext>
            </a:extLst>
          </p:cNvPr>
          <p:cNvSpPr txBox="1"/>
          <p:nvPr/>
        </p:nvSpPr>
        <p:spPr>
          <a:xfrm>
            <a:off x="3901021" y="5352239"/>
            <a:ext cx="8317837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15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TriDCCS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-SVM: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3 modern CNNs for richer and complementary features.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Fusion → Captured diverse hierarchical representations.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Advanced SVM Kernel: Used RBF Kernel for better handling of non-linear separations.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Accuracy: UC Merced → 97.86% (+10.15% improvement) → SIRI-WHU → 96.25%</a:t>
            </a:r>
          </a:p>
        </p:txBody>
      </p:sp>
    </p:spTree>
    <p:extLst>
      <p:ext uri="{BB962C8B-B14F-4D97-AF65-F5344CB8AC3E}">
        <p14:creationId xmlns:p14="http://schemas.microsoft.com/office/powerpoint/2010/main" val="346323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5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0D1D8-0530-3F0C-9BA3-707E3F753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387B01-4EB7-E75D-D92B-4D9FE3D81223}"/>
              </a:ext>
            </a:extLst>
          </p:cNvPr>
          <p:cNvCxnSpPr>
            <a:cxnSpLocks/>
          </p:cNvCxnSpPr>
          <p:nvPr/>
        </p:nvCxnSpPr>
        <p:spPr>
          <a:xfrm>
            <a:off x="1254494" y="1020166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ABDB7A43-BA6F-8CA1-0F7E-221F56967441}"/>
              </a:ext>
            </a:extLst>
          </p:cNvPr>
          <p:cNvSpPr/>
          <p:nvPr/>
        </p:nvSpPr>
        <p:spPr>
          <a:xfrm>
            <a:off x="3114687" y="389684"/>
            <a:ext cx="5962625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Comparison of Classification Accuracy: </a:t>
            </a:r>
            <a:br>
              <a:rPr kumimoji="0" lang="ar-EG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</a:b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vs. VGG16-SVM (Tun et al., 2021)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0302A313-7C72-3CA2-4867-61AA01CAD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400153"/>
            <a:ext cx="341697" cy="362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0BA675-7808-5F9F-9809-A9AE5F501EBE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0E63D9A-0ACE-8FB7-377C-63D784597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79264"/>
              </p:ext>
            </p:extLst>
          </p:nvPr>
        </p:nvGraphicFramePr>
        <p:xfrm>
          <a:off x="6763110" y="3631722"/>
          <a:ext cx="5020574" cy="14325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540610">
                  <a:extLst>
                    <a:ext uri="{9D8B030D-6E8A-4147-A177-3AD203B41FA5}">
                      <a16:colId xmlns:a16="http://schemas.microsoft.com/office/drawing/2014/main" val="2874427843"/>
                    </a:ext>
                  </a:extLst>
                </a:gridCol>
                <a:gridCol w="1830607">
                  <a:extLst>
                    <a:ext uri="{9D8B030D-6E8A-4147-A177-3AD203B41FA5}">
                      <a16:colId xmlns:a16="http://schemas.microsoft.com/office/drawing/2014/main" val="163354083"/>
                    </a:ext>
                  </a:extLst>
                </a:gridCol>
                <a:gridCol w="1649357">
                  <a:extLst>
                    <a:ext uri="{9D8B030D-6E8A-4147-A177-3AD203B41FA5}">
                      <a16:colId xmlns:a16="http://schemas.microsoft.com/office/drawing/2014/main" val="1770860936"/>
                    </a:ext>
                  </a:extLst>
                </a:gridCol>
              </a:tblGrid>
              <a:tr h="4961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a-DK" sz="1400" dirty="0"/>
                        <a:t>VGG16-SVM</a:t>
                      </a:r>
                      <a:br>
                        <a:rPr lang="ar-EG" sz="1400" dirty="0"/>
                      </a:br>
                      <a:r>
                        <a:rPr lang="da-DK" sz="1400" dirty="0"/>
                        <a:t>(Tun et al., 2021)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 err="1"/>
                        <a:t>TriDCCS</a:t>
                      </a:r>
                      <a:r>
                        <a:rPr lang="en-US" sz="1400" dirty="0"/>
                        <a:t>-SVM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262602"/>
                  </a:ext>
                </a:extLst>
              </a:tr>
              <a:tr h="291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UC Merced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87.71%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/>
                        <a:t>97.86% (+10%)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429811"/>
                  </a:ext>
                </a:extLst>
              </a:tr>
              <a:tr h="291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RSSCN7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95.24%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828216"/>
                  </a:ext>
                </a:extLst>
              </a:tr>
              <a:tr h="291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SIRI-WHU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/>
                        <a:t>96.25%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20711"/>
                  </a:ext>
                </a:extLst>
              </a:tr>
            </a:tbl>
          </a:graphicData>
        </a:graphic>
      </p:graphicFrame>
      <p:pic>
        <p:nvPicPr>
          <p:cNvPr id="10" name="Picture 9" descr="A graph of a comparison of classification accuracy&#10;&#10;AI-generated content may be incorrect.">
            <a:extLst>
              <a:ext uri="{FF2B5EF4-FFF2-40B4-BE49-F238E27FC236}">
                <a16:creationId xmlns:a16="http://schemas.microsoft.com/office/drawing/2014/main" id="{EB13C58A-0E0E-5C1F-B868-F00B82F9A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1" y="1604512"/>
            <a:ext cx="6291917" cy="47308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7C9B35-D4ED-ABC4-E264-BE71AE9B3BFF}"/>
              </a:ext>
            </a:extLst>
          </p:cNvPr>
          <p:cNvSpPr txBox="1"/>
          <p:nvPr/>
        </p:nvSpPr>
        <p:spPr>
          <a:xfrm>
            <a:off x="1550724" y="6335398"/>
            <a:ext cx="4147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Comparison of Classification Accuracy: </a:t>
            </a:r>
            <a:r>
              <a:rPr lang="en-US" sz="12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TriDCCS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-SVM vs. VGG16-SVM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4E12A-27C8-2A51-E0FF-4196BEBC46C5}"/>
              </a:ext>
            </a:extLst>
          </p:cNvPr>
          <p:cNvSpPr txBox="1"/>
          <p:nvPr/>
        </p:nvSpPr>
        <p:spPr>
          <a:xfrm>
            <a:off x="7454680" y="5376169"/>
            <a:ext cx="42686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Table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Comparison of Classification Accuracy Between VGG16-SVM Models and </a:t>
            </a:r>
            <a:r>
              <a:rPr lang="en-US" sz="12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TriDCCS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-SVM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38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60B354-49E3-C3D1-7C24-0EB7258DFE9A}"/>
              </a:ext>
            </a:extLst>
          </p:cNvPr>
          <p:cNvSpPr txBox="1"/>
          <p:nvPr/>
        </p:nvSpPr>
        <p:spPr>
          <a:xfrm>
            <a:off x="999030" y="1479397"/>
            <a:ext cx="9145634" cy="467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 Bold" panose="00000800000000000000" pitchFamily="2" charset="0"/>
              </a:rPr>
              <a:t>Requirements</a:t>
            </a:r>
            <a:endParaRPr lang="en-US" sz="2500" dirty="0">
              <a:solidFill>
                <a:schemeClr val="accent3">
                  <a:lumMod val="60000"/>
                  <a:lumOff val="40000"/>
                </a:schemeClr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D3B678-B7D7-D6D3-9739-72FC63B31B09}"/>
              </a:ext>
            </a:extLst>
          </p:cNvPr>
          <p:cNvCxnSpPr>
            <a:cxnSpLocks/>
          </p:cNvCxnSpPr>
          <p:nvPr/>
        </p:nvCxnSpPr>
        <p:spPr>
          <a:xfrm>
            <a:off x="841248" y="1956363"/>
            <a:ext cx="10506456" cy="1828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55D6334-A3F9-184C-E77E-1421E9BC0954}"/>
              </a:ext>
            </a:extLst>
          </p:cNvPr>
          <p:cNvSpPr txBox="1"/>
          <p:nvPr/>
        </p:nvSpPr>
        <p:spPr>
          <a:xfrm>
            <a:off x="841249" y="2291996"/>
            <a:ext cx="10324706" cy="3781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ar-EG" sz="1900" kern="0" dirty="0">
              <a:latin typeface="Times New Roman (Headings CS)"/>
              <a:cs typeface="Traditional Arabic" panose="02020603050405020304" pitchFamily="18" charset="-78"/>
            </a:endParaRPr>
          </a:p>
          <a:p>
            <a:pPr marL="285750" marR="0" lvl="0" indent="-285750" algn="just" defTabSz="91440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19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 (Headings CS)"/>
              <a:cs typeface="Traditional Arabic" panose="02020603050405020304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2D9D0-9E59-4D27-0956-A4511E3AB37F}"/>
              </a:ext>
            </a:extLst>
          </p:cNvPr>
          <p:cNvSpPr txBox="1"/>
          <p:nvPr/>
        </p:nvSpPr>
        <p:spPr>
          <a:xfrm>
            <a:off x="1545336" y="2094537"/>
            <a:ext cx="9641379" cy="4381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was developed and tested with: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3.12.7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 2.19.0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endParaRPr lang="en-US" sz="17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scikit-learn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NumPy, Pandas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Matplotlib, Seaborn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tqdm</a:t>
            </a:r>
            <a:endParaRPr lang="en-US" sz="17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joblib</a:t>
            </a:r>
            <a:endParaRPr lang="en-US" sz="17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7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E243840D-C82E-3518-6B13-659950E8D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4" y="6281040"/>
            <a:ext cx="453840" cy="4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9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ferris dir="l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7CEEFD-FEDB-99C0-A1DB-A69EB3C9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029B12A-23D4-E30C-5B75-85061A474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2F8E7074-42B1-FBA2-4EEB-9C03D96CB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939D6EE5-2069-377C-0024-FBB9983F2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814C2970-279E-05D5-5571-3754057200C5}"/>
              </a:ext>
            </a:extLst>
          </p:cNvPr>
          <p:cNvSpPr/>
          <p:nvPr/>
        </p:nvSpPr>
        <p:spPr>
          <a:xfrm>
            <a:off x="50396" y="150725"/>
            <a:ext cx="3419502" cy="108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vs.</a:t>
            </a:r>
            <a:r>
              <a:rPr lang="en-US" sz="1700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 </a:t>
            </a:r>
            <a:r>
              <a:rPr lang="en-US" sz="1700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Single CNN </a:t>
            </a:r>
            <a:r>
              <a:rPr kumimoji="0" lang="en-US" sz="1700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(Ramasamy et al., 2023)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22E92-994E-5847-A86F-8A7511563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221F47-3BCD-73EA-FBF8-39A4C5E8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9BE1078-2339-65DA-3F4D-71A224A26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1" y="6406199"/>
            <a:ext cx="332596" cy="353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0F417-53AC-1A47-3AA3-20D03028DBF2}"/>
              </a:ext>
            </a:extLst>
          </p:cNvPr>
          <p:cNvSpPr txBox="1"/>
          <p:nvPr/>
        </p:nvSpPr>
        <p:spPr>
          <a:xfrm>
            <a:off x="815265" y="6389771"/>
            <a:ext cx="2257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en-US" sz="10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Single CNN Models Workflow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3A23EC1-EC2A-48C0-92EE-8C8B75BD79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946712"/>
              </p:ext>
            </p:extLst>
          </p:nvPr>
        </p:nvGraphicFramePr>
        <p:xfrm>
          <a:off x="-243656" y="1292938"/>
          <a:ext cx="4375718" cy="496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23892B-B26C-17B5-1346-503124547197}"/>
              </a:ext>
            </a:extLst>
          </p:cNvPr>
          <p:cNvSpPr txBox="1"/>
          <p:nvPr/>
        </p:nvSpPr>
        <p:spPr>
          <a:xfrm>
            <a:off x="3977898" y="208269"/>
            <a:ext cx="7706102" cy="8748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1500" b="1" i="1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 Title: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Investment of Classic Deep CNNs and SVM for Classifying Remote Sensing Images</a:t>
            </a:r>
          </a:p>
          <a:p>
            <a:pPr lvl="0" algn="ctr">
              <a:spcAft>
                <a:spcPts val="800"/>
              </a:spcAft>
              <a:buClr>
                <a:srgbClr val="1CADE4"/>
              </a:buClr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(Advances in Electrical and Computer Engineering)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0E8B7-CB54-87A8-4828-0B205D5F5E0A}"/>
              </a:ext>
            </a:extLst>
          </p:cNvPr>
          <p:cNvSpPr txBox="1"/>
          <p:nvPr/>
        </p:nvSpPr>
        <p:spPr>
          <a:xfrm>
            <a:off x="4559310" y="915531"/>
            <a:ext cx="7021052" cy="3359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Transfer Learning approach using three pre-trained models (VGG16, ResNet50, DenseNet121).</a:t>
            </a:r>
            <a:endParaRPr kumimoji="0" lang="ar-EG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 Connected Layer for classification.</a:t>
            </a:r>
            <a:endParaRPr kumimoji="0" lang="ar-EG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Augmentation techniques applied.</a:t>
            </a:r>
            <a:endParaRPr lang="ar-EG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Hyperparameter tuning with Random Search.</a:t>
            </a:r>
            <a:endParaRPr kumimoji="0" lang="ar-EG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Used: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 Merced Land Dataset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RSS-CN7 Dataset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Reported Accuracy: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2ECE3-F7E2-78C1-A7CE-FE20EFB17528}"/>
              </a:ext>
            </a:extLst>
          </p:cNvPr>
          <p:cNvSpPr txBox="1"/>
          <p:nvPr/>
        </p:nvSpPr>
        <p:spPr>
          <a:xfrm>
            <a:off x="4002179" y="5301032"/>
            <a:ext cx="831783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E8853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TriDCCS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-SVM: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three modern CNNs and performed feature fusion.</a:t>
            </a:r>
            <a:endParaRPr kumimoji="0" lang="ar-E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Applied advanced SVM (RBF kernel).</a:t>
            </a:r>
            <a:endParaRPr kumimoji="0" lang="ar-E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Accuracy: </a:t>
            </a:r>
            <a:br>
              <a:rPr kumimoji="0" lang="ar-E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0" lang="nb-NO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 Merced → 97.86% (+1.98%, +4.67%, +6.14% over VGG16, DenseNet121, ResNet50).</a:t>
            </a:r>
            <a:br>
              <a:rPr kumimoji="0" lang="ar-EG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SIRI-WHU → 96.25% (+2.05%, +3.65%, +0.45% over DenseNet121, VGG16, ResNet50).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983F7F-ECAD-C848-A4EF-46610BAA2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143959"/>
              </p:ext>
            </p:extLst>
          </p:nvPr>
        </p:nvGraphicFramePr>
        <p:xfrm>
          <a:off x="6547449" y="4108723"/>
          <a:ext cx="4114800" cy="10972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20166232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8080615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48388718"/>
                    </a:ext>
                  </a:extLst>
                </a:gridCol>
              </a:tblGrid>
              <a:tr h="225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UC Merced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RSS-CN7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3355420"/>
                  </a:ext>
                </a:extLst>
              </a:tr>
              <a:tr h="225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ResNet50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91.72%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88.06%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356729"/>
                  </a:ext>
                </a:extLst>
              </a:tr>
              <a:tr h="225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DenseNet121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93.19%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89.82%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783080"/>
                  </a:ext>
                </a:extLst>
              </a:tr>
              <a:tr h="225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95.88%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91.26%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598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3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5" grpId="0">
        <p:bldAsOne/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A9E6C-0D28-DEBF-331F-6413F9E85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A365C2-1EA5-F27C-B5D0-3675142C6F0A}"/>
              </a:ext>
            </a:extLst>
          </p:cNvPr>
          <p:cNvCxnSpPr>
            <a:cxnSpLocks/>
          </p:cNvCxnSpPr>
          <p:nvPr/>
        </p:nvCxnSpPr>
        <p:spPr>
          <a:xfrm>
            <a:off x="1254494" y="1020166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6F4D9AA3-91EC-86C3-C896-B737532D74D9}"/>
              </a:ext>
            </a:extLst>
          </p:cNvPr>
          <p:cNvSpPr/>
          <p:nvPr/>
        </p:nvSpPr>
        <p:spPr>
          <a:xfrm>
            <a:off x="2651039" y="331308"/>
            <a:ext cx="6693547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Comparison of Classification Accuracy: </a:t>
            </a:r>
            <a:b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  <a:cs typeface="Arial" panose="020B0604020202020204" pitchFamily="34" charset="0"/>
              </a:rPr>
            </a:b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vs. </a:t>
            </a:r>
            <a:r>
              <a:rPr lang="en-US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Single CNN (Ramasamy et al., 2023)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83C6">
                  <a:lumMod val="60000"/>
                  <a:lumOff val="40000"/>
                </a:srgbClr>
              </a:solidFill>
              <a:effectLst/>
              <a:uLnTx/>
              <a:uFillTx/>
              <a:latin typeface="Montserrat Bold" panose="00000800000000000000" pitchFamily="2" charset="0"/>
            </a:endParaRP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B7063BB5-C576-9C8F-C44C-DD1C69F7F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400153"/>
            <a:ext cx="341697" cy="362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04EBFA-BA24-2728-DF6F-B13D80A2C016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5759C-BF7B-89D8-295D-9561C562EB70}"/>
              </a:ext>
            </a:extLst>
          </p:cNvPr>
          <p:cNvSpPr txBox="1"/>
          <p:nvPr/>
        </p:nvSpPr>
        <p:spPr>
          <a:xfrm>
            <a:off x="1550724" y="6171909"/>
            <a:ext cx="4147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Comparison of Classification Accuracy: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TriDCCS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-SVM vs. 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Single CNN (Ramasamy et al., 2023)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9CCCE-32DE-4AFE-FE9A-0DC59D38E01C}"/>
              </a:ext>
            </a:extLst>
          </p:cNvPr>
          <p:cNvSpPr txBox="1"/>
          <p:nvPr/>
        </p:nvSpPr>
        <p:spPr>
          <a:xfrm>
            <a:off x="7210277" y="5169135"/>
            <a:ext cx="426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Table : Comparison of Classification Accuracy Between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CNN Models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TriDCCS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-SVM </a:t>
            </a:r>
          </a:p>
        </p:txBody>
      </p:sp>
      <p:pic>
        <p:nvPicPr>
          <p:cNvPr id="7" name="Picture 6" descr="A graph of 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4408E417-E79E-719F-ADBD-63D64D665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9" y="2028309"/>
            <a:ext cx="5975230" cy="396556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3CC46E-B34F-0FDF-272D-EE9A43557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847380"/>
              </p:ext>
            </p:extLst>
          </p:nvPr>
        </p:nvGraphicFramePr>
        <p:xfrm>
          <a:off x="6832121" y="3556000"/>
          <a:ext cx="5033079" cy="13411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441154">
                  <a:extLst>
                    <a:ext uri="{9D8B030D-6E8A-4147-A177-3AD203B41FA5}">
                      <a16:colId xmlns:a16="http://schemas.microsoft.com/office/drawing/2014/main" val="3719672298"/>
                    </a:ext>
                  </a:extLst>
                </a:gridCol>
                <a:gridCol w="1359771">
                  <a:extLst>
                    <a:ext uri="{9D8B030D-6E8A-4147-A177-3AD203B41FA5}">
                      <a16:colId xmlns:a16="http://schemas.microsoft.com/office/drawing/2014/main" val="3342224872"/>
                    </a:ext>
                  </a:extLst>
                </a:gridCol>
                <a:gridCol w="1116077">
                  <a:extLst>
                    <a:ext uri="{9D8B030D-6E8A-4147-A177-3AD203B41FA5}">
                      <a16:colId xmlns:a16="http://schemas.microsoft.com/office/drawing/2014/main" val="728369535"/>
                    </a:ext>
                  </a:extLst>
                </a:gridCol>
                <a:gridCol w="1116077">
                  <a:extLst>
                    <a:ext uri="{9D8B030D-6E8A-4147-A177-3AD203B41FA5}">
                      <a16:colId xmlns:a16="http://schemas.microsoft.com/office/drawing/2014/main" val="1695233620"/>
                    </a:ext>
                  </a:extLst>
                </a:gridCol>
              </a:tblGrid>
              <a:tr h="26823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UC_Merced</a:t>
                      </a:r>
                      <a:r>
                        <a:rPr lang="en-US" sz="1200" dirty="0">
                          <a:effectLst/>
                        </a:rPr>
                        <a:t> (%)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RSS-CN7 (%)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>
                          <a:effectLst/>
                        </a:rPr>
                        <a:t>SIRI-WHU (%)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179849281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ResNet50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91.72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88.06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-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4152664555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DenseNet121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93.19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89.82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-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875681423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VGG16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95.88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91.26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-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313212073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TriDCCS</a:t>
                      </a:r>
                      <a:r>
                        <a:rPr lang="en-US" sz="1200" dirty="0">
                          <a:effectLst/>
                        </a:rPr>
                        <a:t>-SVM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97.86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-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96.25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857158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988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CD9BF-4121-869F-A1F2-4168F9D5B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66841A1-FC8C-3A68-239A-C1AFF8589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B46CAEE6-E0CD-3BD1-448D-F66D55F82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17E57C20-2225-D9E3-9B9E-6E3DA8C5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69CC80D0-0261-3FED-596C-2F78D75FEAE8}"/>
              </a:ext>
            </a:extLst>
          </p:cNvPr>
          <p:cNvSpPr/>
          <p:nvPr/>
        </p:nvSpPr>
        <p:spPr>
          <a:xfrm>
            <a:off x="121869" y="153482"/>
            <a:ext cx="3348029" cy="108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vs.</a:t>
            </a:r>
            <a:r>
              <a:rPr kumimoji="0" lang="ar-EG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Single CNN-SVM </a:t>
            </a: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</a:b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(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AlAfandy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 et al., 2020)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0244B7-ADB7-6A4B-0355-EF8A4F499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666B7F-A475-AA9B-38BC-AFF12BE08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A7099AB-9851-A37B-3DFE-E9E607BB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756" y="6511640"/>
            <a:ext cx="267877" cy="284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2D6F47-92D7-2169-9EC9-3F281C123465}"/>
              </a:ext>
            </a:extLst>
          </p:cNvPr>
          <p:cNvSpPr txBox="1"/>
          <p:nvPr/>
        </p:nvSpPr>
        <p:spPr>
          <a:xfrm>
            <a:off x="693676" y="6372928"/>
            <a:ext cx="25010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en-US" sz="10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Single CNN-SVM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model </a:t>
            </a:r>
            <a:r>
              <a:rPr lang="en-US" sz="10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Workflow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0373F16E-9533-D2A5-7DFB-D9323CDDA7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8429007"/>
              </p:ext>
            </p:extLst>
          </p:nvPr>
        </p:nvGraphicFramePr>
        <p:xfrm>
          <a:off x="-243656" y="1292938"/>
          <a:ext cx="4375718" cy="496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49C5F88-3794-39A1-51FC-EE273CD9370E}"/>
              </a:ext>
            </a:extLst>
          </p:cNvPr>
          <p:cNvSpPr txBox="1"/>
          <p:nvPr/>
        </p:nvSpPr>
        <p:spPr>
          <a:xfrm>
            <a:off x="3977898" y="208269"/>
            <a:ext cx="7706102" cy="8748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1500" b="1" i="1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 Title: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Investment of Classic Deep CNNs and SVM for Classifying Remote Sensing Images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(Advances in Science, Technology and Engineering Systems Journal)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0BE13-DF4D-87C4-6823-0301A1324563}"/>
              </a:ext>
            </a:extLst>
          </p:cNvPr>
          <p:cNvSpPr txBox="1"/>
          <p:nvPr/>
        </p:nvSpPr>
        <p:spPr>
          <a:xfrm>
            <a:off x="4662948" y="1105507"/>
            <a:ext cx="7021052" cy="3449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Pre-trained CNN for feature extraction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SVM classifier for final prediction.</a:t>
            </a:r>
            <a:endParaRPr kumimoji="0" lang="ar-E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Specs: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Courier New" panose="02070309020205020404" pitchFamily="49" charset="0"/>
              <a:buChar char="o"/>
              <a:defRPr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Colab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2-core Xeon CPU, Tesla K80 GPU (12GB), 13GB RAM.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Used: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 Merced Land Dataset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SIRI-WHU Dataset.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Reported Accuracy: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723677-11B2-9EE1-7F78-34A00051D23A}"/>
              </a:ext>
            </a:extLst>
          </p:cNvPr>
          <p:cNvSpPr txBox="1"/>
          <p:nvPr/>
        </p:nvSpPr>
        <p:spPr>
          <a:xfrm>
            <a:off x="3977898" y="5040727"/>
            <a:ext cx="831783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E8853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TriDCCS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-SVM: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three modern CNNs and performed feature fusion.</a:t>
            </a:r>
            <a:endParaRPr kumimoji="0" lang="ar-E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Applied advanced SVM (RBF kernel).</a:t>
            </a:r>
            <a:endParaRPr kumimoji="0" lang="ar-E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Accuracy: </a:t>
            </a:r>
            <a:br>
              <a:rPr kumimoji="0" lang="ar-E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UC Merced → 97.86% (+7.66%, +9.76%, +7.46% over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-SVM, VGG16-SVM, ResNet50-SVM).</a:t>
            </a:r>
            <a:br>
              <a:rPr kumimoji="0" lang="ar-EG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SIRI-WHU → 96.25% (+2.05%, +3.65%, +0.45% over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-SVM, VGG16-SVM, ResNet50-SVM).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5A12D3-1CD2-7A71-ACD1-FFB479DC3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368710"/>
              </p:ext>
            </p:extLst>
          </p:nvPr>
        </p:nvGraphicFramePr>
        <p:xfrm>
          <a:off x="7172866" y="4132289"/>
          <a:ext cx="4284132" cy="10972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428044">
                  <a:extLst>
                    <a:ext uri="{9D8B030D-6E8A-4147-A177-3AD203B41FA5}">
                      <a16:colId xmlns:a16="http://schemas.microsoft.com/office/drawing/2014/main" val="1242956385"/>
                    </a:ext>
                  </a:extLst>
                </a:gridCol>
                <a:gridCol w="1428044">
                  <a:extLst>
                    <a:ext uri="{9D8B030D-6E8A-4147-A177-3AD203B41FA5}">
                      <a16:colId xmlns:a16="http://schemas.microsoft.com/office/drawing/2014/main" val="200499663"/>
                    </a:ext>
                  </a:extLst>
                </a:gridCol>
                <a:gridCol w="1428044">
                  <a:extLst>
                    <a:ext uri="{9D8B030D-6E8A-4147-A177-3AD203B41FA5}">
                      <a16:colId xmlns:a16="http://schemas.microsoft.com/office/drawing/2014/main" val="811390818"/>
                    </a:ext>
                  </a:extLst>
                </a:gridCol>
              </a:tblGrid>
              <a:tr h="2421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UC Merced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SIRI-WHU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277768"/>
                  </a:ext>
                </a:extLst>
              </a:tr>
              <a:tr h="2421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DenseNet</a:t>
                      </a:r>
                      <a:r>
                        <a:rPr lang="en-US" sz="1200" dirty="0"/>
                        <a:t>-SVM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90.20%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94.20%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852365"/>
                  </a:ext>
                </a:extLst>
              </a:tr>
              <a:tr h="2421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VGG16-SVM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88.10%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92.60%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7004232"/>
                  </a:ext>
                </a:extLst>
              </a:tr>
              <a:tr h="2421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ResNet50-SVM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90.40%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95.80%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7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66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5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D089-5388-F215-5486-10EDB84B2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016FC9-9B06-DCEB-59AB-2545F4359CF3}"/>
              </a:ext>
            </a:extLst>
          </p:cNvPr>
          <p:cNvCxnSpPr>
            <a:cxnSpLocks/>
          </p:cNvCxnSpPr>
          <p:nvPr/>
        </p:nvCxnSpPr>
        <p:spPr>
          <a:xfrm>
            <a:off x="1254494" y="1020166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59E5AEEC-4483-A020-134F-3D9D707B9582}"/>
              </a:ext>
            </a:extLst>
          </p:cNvPr>
          <p:cNvSpPr/>
          <p:nvPr/>
        </p:nvSpPr>
        <p:spPr>
          <a:xfrm>
            <a:off x="2498785" y="402614"/>
            <a:ext cx="7194430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Comparison of Classification Accuracy: </a:t>
            </a:r>
            <a:br>
              <a:rPr kumimoji="0" lang="ar-EG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</a:b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</a:t>
            </a:r>
            <a:r>
              <a:rPr lang="en-US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vs. Single CNN-SVM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2683C6">
                  <a:lumMod val="60000"/>
                  <a:lumOff val="40000"/>
                </a:srgbClr>
              </a:solidFill>
              <a:effectLst/>
              <a:uLnTx/>
              <a:uFillTx/>
              <a:latin typeface="Montserrat Bold" panose="00000800000000000000" pitchFamily="2" charset="0"/>
            </a:endParaRP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8A270982-BB93-2F24-2D33-F6426519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400153"/>
            <a:ext cx="341697" cy="362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B781CA-BCF5-58BB-0768-161C2C53F689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154E5-D5AE-B8CC-A1BE-DA57F7767CB6}"/>
              </a:ext>
            </a:extLst>
          </p:cNvPr>
          <p:cNvSpPr txBox="1"/>
          <p:nvPr/>
        </p:nvSpPr>
        <p:spPr>
          <a:xfrm>
            <a:off x="7216725" y="5002881"/>
            <a:ext cx="426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Table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Comparison of Classification Accuracy Between Single CNN-SVM Models and </a:t>
            </a:r>
            <a:r>
              <a:rPr lang="en-US" sz="12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TriDCCS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-SVM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E12AE-FF5D-FF4D-790A-01A11D035A16}"/>
              </a:ext>
            </a:extLst>
          </p:cNvPr>
          <p:cNvSpPr txBox="1"/>
          <p:nvPr/>
        </p:nvSpPr>
        <p:spPr>
          <a:xfrm>
            <a:off x="1432943" y="5891041"/>
            <a:ext cx="4147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Comparison of Classification Accuracy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2129E22-7E81-7F6C-AD8C-DAD205CE3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18372"/>
              </p:ext>
            </p:extLst>
          </p:nvPr>
        </p:nvGraphicFramePr>
        <p:xfrm>
          <a:off x="6866627" y="3452653"/>
          <a:ext cx="4968815" cy="1226434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93763">
                  <a:extLst>
                    <a:ext uri="{9D8B030D-6E8A-4147-A177-3AD203B41FA5}">
                      <a16:colId xmlns:a16="http://schemas.microsoft.com/office/drawing/2014/main" val="3062145008"/>
                    </a:ext>
                  </a:extLst>
                </a:gridCol>
                <a:gridCol w="993763">
                  <a:extLst>
                    <a:ext uri="{9D8B030D-6E8A-4147-A177-3AD203B41FA5}">
                      <a16:colId xmlns:a16="http://schemas.microsoft.com/office/drawing/2014/main" val="3864532386"/>
                    </a:ext>
                  </a:extLst>
                </a:gridCol>
                <a:gridCol w="993763">
                  <a:extLst>
                    <a:ext uri="{9D8B030D-6E8A-4147-A177-3AD203B41FA5}">
                      <a16:colId xmlns:a16="http://schemas.microsoft.com/office/drawing/2014/main" val="4015409266"/>
                    </a:ext>
                  </a:extLst>
                </a:gridCol>
                <a:gridCol w="993763">
                  <a:extLst>
                    <a:ext uri="{9D8B030D-6E8A-4147-A177-3AD203B41FA5}">
                      <a16:colId xmlns:a16="http://schemas.microsoft.com/office/drawing/2014/main" val="3596658759"/>
                    </a:ext>
                  </a:extLst>
                </a:gridCol>
                <a:gridCol w="993763">
                  <a:extLst>
                    <a:ext uri="{9D8B030D-6E8A-4147-A177-3AD203B41FA5}">
                      <a16:colId xmlns:a16="http://schemas.microsoft.com/office/drawing/2014/main" val="2009257406"/>
                    </a:ext>
                  </a:extLst>
                </a:gridCol>
              </a:tblGrid>
              <a:tr h="3846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DenseNet-SVM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VGG16-SVM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ResNet50-SVM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>
                          <a:highlight>
                            <a:srgbClr val="FFFF00"/>
                          </a:highlight>
                        </a:rPr>
                        <a:t>TriDCCS</a:t>
                      </a:r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-SVM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9139601"/>
                  </a:ext>
                </a:extLst>
              </a:tr>
              <a:tr h="3846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UC Merced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90.20%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88.10%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90.40%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97.86%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431912"/>
                  </a:ext>
                </a:extLst>
              </a:tr>
              <a:tr h="3846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SIRI-WHU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94.20%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92.60%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95.80%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highlight>
                            <a:srgbClr val="FFFF00"/>
                          </a:highlight>
                        </a:rPr>
                        <a:t>96.25%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91273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FA42E5F-A4B9-8D4F-66FE-0DD0B12A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9" y="2044460"/>
            <a:ext cx="6110614" cy="3614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6063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5118EA-B233-263F-E55D-74B2717E7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EA27457-2018-F999-2A8C-E9A1CC994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E7BBE777-72B4-9168-AA6D-C19552ED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45D1858E-6EAE-144D-2D87-EB3D4404A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31E1F4A5-5AD9-385B-0ED7-6DEC54144073}"/>
              </a:ext>
            </a:extLst>
          </p:cNvPr>
          <p:cNvSpPr/>
          <p:nvPr/>
        </p:nvSpPr>
        <p:spPr>
          <a:xfrm>
            <a:off x="50396" y="150725"/>
            <a:ext cx="3419502" cy="108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vs. AlexNet CNN (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Shafaey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 et al., 2019)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3A2803-473E-61ED-4BF4-DA10B061C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15A767-90F6-B631-205D-E80579CF0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E78CEEE-6B63-045B-3C9D-2D630C7AF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563" y="6438289"/>
            <a:ext cx="285339" cy="303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987A36-B8F2-E2A6-E9B5-805E0F5B3E16}"/>
              </a:ext>
            </a:extLst>
          </p:cNvPr>
          <p:cNvSpPr txBox="1"/>
          <p:nvPr/>
        </p:nvSpPr>
        <p:spPr>
          <a:xfrm>
            <a:off x="815265" y="6389771"/>
            <a:ext cx="2257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en-US" sz="1000" dirty="0" err="1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AlexNet</a:t>
            </a:r>
            <a:r>
              <a:rPr lang="en-US" sz="10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-CNN classifier model Combining CNN with SVM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63BBCC4-52C7-03E7-025B-FC232F1B09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5149555"/>
              </p:ext>
            </p:extLst>
          </p:nvPr>
        </p:nvGraphicFramePr>
        <p:xfrm>
          <a:off x="-243656" y="1292938"/>
          <a:ext cx="4375718" cy="496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5AF167-247F-607C-AB60-D03D2B7C838A}"/>
              </a:ext>
            </a:extLst>
          </p:cNvPr>
          <p:cNvSpPr txBox="1"/>
          <p:nvPr/>
        </p:nvSpPr>
        <p:spPr>
          <a:xfrm>
            <a:off x="3977898" y="208269"/>
            <a:ext cx="7706102" cy="8748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1500" b="1" i="1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 Title: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Learning for Satellite Image Classification</a:t>
            </a:r>
          </a:p>
          <a:p>
            <a:pPr lvl="0" algn="ctr">
              <a:spcAft>
                <a:spcPts val="800"/>
              </a:spcAft>
              <a:buClr>
                <a:srgbClr val="1CADE4"/>
              </a:buClr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(AISI 2018 | Mayar A.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Shafaey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12345-8556-CB3E-B9D1-4D9A2E180B5A}"/>
              </a:ext>
            </a:extLst>
          </p:cNvPr>
          <p:cNvSpPr txBox="1"/>
          <p:nvPr/>
        </p:nvSpPr>
        <p:spPr>
          <a:xfrm>
            <a:off x="4662948" y="1291406"/>
            <a:ext cx="7021052" cy="3083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Pre-trained AlexNet CNN for feature extraction.</a:t>
            </a:r>
            <a:endParaRPr kumimoji="0" lang="ar-E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Multiclass SVM classifier for final prediction.</a:t>
            </a:r>
            <a:endParaRPr lang="ar-EG" sz="15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Specs: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Courier New" panose="02070309020205020404" pitchFamily="49" charset="0"/>
              <a:buChar char="o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1: Intel i7-2670QM @ 2.20GHz, 8GB RAM.</a:t>
            </a: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Courier New" panose="02070309020205020404" pitchFamily="49" charset="0"/>
              <a:buChar char="o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2: Intel i7-7700HQ @ 2.20GHz, GPU GTX 1050, 16GB RAM.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Used: UC Merced Land Dataset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Reported Accuracy: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AlexNet CNN: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94%</a:t>
            </a:r>
            <a:endParaRPr kumimoji="0" lang="en-US" sz="1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BB02B-A6D7-08E4-41E7-8D85673BEB28}"/>
              </a:ext>
            </a:extLst>
          </p:cNvPr>
          <p:cNvSpPr txBox="1"/>
          <p:nvPr/>
        </p:nvSpPr>
        <p:spPr>
          <a:xfrm>
            <a:off x="4164918" y="4652940"/>
            <a:ext cx="8317837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E8853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TriDCCS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-SVM: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three modern CNNs for richer and complementary features.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Fusion → Captured diverse hierarchical representations.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Advanced SVM Kernel: Used RBF Kernel for better handling of non-linear separations.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Accuracy: UC Merced → 97.86% (+3.86% improvement), SIRI-WHU →96.25%</a:t>
            </a:r>
            <a:endParaRPr kumimoji="0" lang="ar-E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11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5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32E81-9424-FFDB-FB27-2AEE038C1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1F7DE9-AB43-CD26-8236-018578CD3F7E}"/>
              </a:ext>
            </a:extLst>
          </p:cNvPr>
          <p:cNvCxnSpPr>
            <a:cxnSpLocks/>
          </p:cNvCxnSpPr>
          <p:nvPr/>
        </p:nvCxnSpPr>
        <p:spPr>
          <a:xfrm>
            <a:off x="1254494" y="1020166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3BFF604E-6803-7169-FA5D-DF45A809D156}"/>
              </a:ext>
            </a:extLst>
          </p:cNvPr>
          <p:cNvSpPr/>
          <p:nvPr/>
        </p:nvSpPr>
        <p:spPr>
          <a:xfrm>
            <a:off x="2651039" y="331308"/>
            <a:ext cx="6693547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Comparison of Classification Accuracy: </a:t>
            </a:r>
            <a:b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  <a:cs typeface="Arial" panose="020B0604020202020204" pitchFamily="34" charset="0"/>
              </a:rPr>
            </a:b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vs.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AlexNet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-CNN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Shafaey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 et al., 2019)</a:t>
            </a: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4F81A81A-D57B-E8E3-FCAA-4E7811764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400153"/>
            <a:ext cx="341697" cy="362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A8935D-72EA-B883-A15B-183AE41087DF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97362A-BA88-AE5A-3BF0-F1683D613030}"/>
              </a:ext>
            </a:extLst>
          </p:cNvPr>
          <p:cNvSpPr txBox="1"/>
          <p:nvPr/>
        </p:nvSpPr>
        <p:spPr>
          <a:xfrm>
            <a:off x="1534040" y="6119954"/>
            <a:ext cx="4147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Comparison of Classification Accuracy between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AlexNet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-CNN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TriDCCS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-SVM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69E73-6D66-72F9-C01B-AA3B34D6F8B6}"/>
              </a:ext>
            </a:extLst>
          </p:cNvPr>
          <p:cNvSpPr txBox="1"/>
          <p:nvPr/>
        </p:nvSpPr>
        <p:spPr>
          <a:xfrm>
            <a:off x="7290778" y="4875837"/>
            <a:ext cx="4268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Table 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Classification Accuracy on UC Merced Dataset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921D8E-6AA2-383D-3D74-7B0BD805E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417132"/>
              </p:ext>
            </p:extLst>
          </p:nvPr>
        </p:nvGraphicFramePr>
        <p:xfrm>
          <a:off x="6719977" y="3696100"/>
          <a:ext cx="5133309" cy="90498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11103">
                  <a:extLst>
                    <a:ext uri="{9D8B030D-6E8A-4147-A177-3AD203B41FA5}">
                      <a16:colId xmlns:a16="http://schemas.microsoft.com/office/drawing/2014/main" val="3119757955"/>
                    </a:ext>
                  </a:extLst>
                </a:gridCol>
                <a:gridCol w="1711103">
                  <a:extLst>
                    <a:ext uri="{9D8B030D-6E8A-4147-A177-3AD203B41FA5}">
                      <a16:colId xmlns:a16="http://schemas.microsoft.com/office/drawing/2014/main" val="935377340"/>
                    </a:ext>
                  </a:extLst>
                </a:gridCol>
                <a:gridCol w="1711103">
                  <a:extLst>
                    <a:ext uri="{9D8B030D-6E8A-4147-A177-3AD203B41FA5}">
                      <a16:colId xmlns:a16="http://schemas.microsoft.com/office/drawing/2014/main" val="3943885747"/>
                    </a:ext>
                  </a:extLst>
                </a:gridCol>
              </a:tblGrid>
              <a:tr h="5279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AlexNet</a:t>
                      </a:r>
                      <a:r>
                        <a:rPr lang="en-US" sz="1200" dirty="0"/>
                        <a:t>-CNN)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TriDCCS</a:t>
                      </a:r>
                      <a:r>
                        <a:rPr lang="en-US" sz="1200" dirty="0"/>
                        <a:t>-SVM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748475"/>
                  </a:ext>
                </a:extLst>
              </a:tr>
              <a:tr h="377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UC Merced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94.0%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97.86% (+3.86%)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25556"/>
                  </a:ext>
                </a:extLst>
              </a:tr>
            </a:tbl>
          </a:graphicData>
        </a:graphic>
      </p:graphicFrame>
      <p:pic>
        <p:nvPicPr>
          <p:cNvPr id="9" name="Picture 8" descr="A graph of a comparison of a number of objects&#10;&#10;AI-generated content may be incorrect.">
            <a:extLst>
              <a:ext uri="{FF2B5EF4-FFF2-40B4-BE49-F238E27FC236}">
                <a16:creationId xmlns:a16="http://schemas.microsoft.com/office/drawing/2014/main" id="{4150ADAE-CF8B-128F-831A-C46B8012E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94" y="1751162"/>
            <a:ext cx="5463918" cy="40737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00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6D9729-E4A8-2E66-CB1B-3BFFFDFA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EF8806F-A47F-84B7-6FC6-AE98246F0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5EE5ED70-D700-DEF6-AF83-D011A88E6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93FB47F-45E4-6EFE-16F2-BC981291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35DBC372-54D8-74DA-F325-5CE96D28F48F}"/>
              </a:ext>
            </a:extLst>
          </p:cNvPr>
          <p:cNvSpPr/>
          <p:nvPr/>
        </p:nvSpPr>
        <p:spPr>
          <a:xfrm>
            <a:off x="50396" y="150725"/>
            <a:ext cx="3529566" cy="108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vs. </a:t>
            </a:r>
            <a:r>
              <a:rPr kumimoji="0" lang="da-DK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Lightweight CNN </a:t>
            </a:r>
            <a:br>
              <a:rPr kumimoji="0" lang="ar-EG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</a:br>
            <a:r>
              <a:rPr kumimoji="0" lang="da-DK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(Dwivedi et al., 2022)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2683C6">
                  <a:lumMod val="60000"/>
                  <a:lumOff val="40000"/>
                </a:srgbClr>
              </a:solidFill>
              <a:effectLst/>
              <a:uLnTx/>
              <a:uFillTx/>
              <a:latin typeface="Montserrat Bold" panose="00000800000000000000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C8636A4-2BBF-277D-5792-8EA7ED9F3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EEF5D4-64E8-C71B-3F36-3BB106F6F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7EE49A86-FE0C-7E5D-5790-3ECAA3D65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100" y="6510904"/>
            <a:ext cx="262654" cy="278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54B99-670A-6B24-2D90-BE4DC0C774E2}"/>
              </a:ext>
            </a:extLst>
          </p:cNvPr>
          <p:cNvSpPr txBox="1"/>
          <p:nvPr/>
        </p:nvSpPr>
        <p:spPr>
          <a:xfrm>
            <a:off x="815265" y="6389771"/>
            <a:ext cx="2257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en-US" sz="10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Lightweight CNN classifier workflow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449E0AB-AD1F-480B-A303-4E020AFC9B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6341949"/>
              </p:ext>
            </p:extLst>
          </p:nvPr>
        </p:nvGraphicFramePr>
        <p:xfrm>
          <a:off x="-243656" y="1292938"/>
          <a:ext cx="4375718" cy="496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850B78-5E77-EB80-4912-95897CB0D5EA}"/>
              </a:ext>
            </a:extLst>
          </p:cNvPr>
          <p:cNvSpPr txBox="1"/>
          <p:nvPr/>
        </p:nvSpPr>
        <p:spPr>
          <a:xfrm>
            <a:off x="3977898" y="236020"/>
            <a:ext cx="7706102" cy="8748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1500" b="1" i="1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 Title: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Lightweight Convolutional Neural Network for Land Use Image Classification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(JAGST 2022 | Dwijendra N. Dwivedi &amp; Ganesh Patil)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F85063-A177-60A2-709A-752AFDB79900}"/>
              </a:ext>
            </a:extLst>
          </p:cNvPr>
          <p:cNvSpPr txBox="1"/>
          <p:nvPr/>
        </p:nvSpPr>
        <p:spPr>
          <a:xfrm>
            <a:off x="4662948" y="1346907"/>
            <a:ext cx="7021052" cy="3134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a lightweight CNN for land use classification.</a:t>
            </a:r>
            <a:endParaRPr kumimoji="0" lang="ar-E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dropout, improved normalization, and optimized convolution/max-pooling layers.</a:t>
            </a:r>
            <a:endParaRPr kumimoji="0" lang="ar-E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Specs: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 Core i7 CPU, GPU unspecified, RAM: 16GB.</a:t>
            </a:r>
            <a:endParaRPr kumimoji="0" lang="ar-EG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Used: UC Merced Land Dataset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Reported Accuracy: UC Merced: 88.29%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1D3DC1-F615-E333-3A74-CD32098EC1EF}"/>
              </a:ext>
            </a:extLst>
          </p:cNvPr>
          <p:cNvSpPr txBox="1"/>
          <p:nvPr/>
        </p:nvSpPr>
        <p:spPr>
          <a:xfrm>
            <a:off x="4164918" y="4745318"/>
            <a:ext cx="8317837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E8853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TriDCCS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-SVM: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three modern CNNs for richer and complementary features.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Fusion → Captured diverse hierarchical representations.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Advanced SVM Kernel: Used RBF Kernel for better handling of non-linear separations.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Accuracy: UC Merced </a:t>
            </a:r>
            <a:r>
              <a:rPr kumimoji="0" lang="ar-E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97.86% (+9.57% improvement).</a:t>
            </a:r>
            <a:endParaRPr kumimoji="0" lang="ar-E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8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5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F1875-D380-2B6F-56C2-340FF509B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ACFBFD-2DAA-D625-A886-622843FACDB8}"/>
              </a:ext>
            </a:extLst>
          </p:cNvPr>
          <p:cNvCxnSpPr>
            <a:cxnSpLocks/>
          </p:cNvCxnSpPr>
          <p:nvPr/>
        </p:nvCxnSpPr>
        <p:spPr>
          <a:xfrm>
            <a:off x="1254494" y="1020166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2E9C5FC9-8B73-6C19-39C1-CC2F690DA6B0}"/>
              </a:ext>
            </a:extLst>
          </p:cNvPr>
          <p:cNvSpPr/>
          <p:nvPr/>
        </p:nvSpPr>
        <p:spPr>
          <a:xfrm>
            <a:off x="2311023" y="399537"/>
            <a:ext cx="7174448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Comparison of Classification Accuracy: </a:t>
            </a:r>
            <a:b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  <a:cs typeface="Arial" panose="020B0604020202020204" pitchFamily="34" charset="0"/>
              </a:rPr>
            </a:b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vs. </a:t>
            </a: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Lightweight CNN (Dwivedi et al., 2022)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83C6">
                  <a:lumMod val="60000"/>
                  <a:lumOff val="40000"/>
                </a:srgbClr>
              </a:solidFill>
              <a:effectLst/>
              <a:uLnTx/>
              <a:uFillTx/>
              <a:latin typeface="Montserrat Bold" panose="00000800000000000000" pitchFamily="2" charset="0"/>
            </a:endParaRP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E20CE6BC-0AF4-0C39-2730-840692F56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400153"/>
            <a:ext cx="341697" cy="362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D1057E-5235-5D3D-40C9-5BCD4C2C6D22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DD675-D491-23B6-E4EC-31993C4513C5}"/>
              </a:ext>
            </a:extLst>
          </p:cNvPr>
          <p:cNvSpPr txBox="1"/>
          <p:nvPr/>
        </p:nvSpPr>
        <p:spPr>
          <a:xfrm>
            <a:off x="1149671" y="6096628"/>
            <a:ext cx="49463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Comparison of Classification </a:t>
            </a:r>
            <a:r>
              <a:rPr lang="en-US" sz="12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Accuracy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4B57C-6865-BCFD-2CAA-A5FDD4146F9A}"/>
              </a:ext>
            </a:extLst>
          </p:cNvPr>
          <p:cNvSpPr txBox="1"/>
          <p:nvPr/>
        </p:nvSpPr>
        <p:spPr>
          <a:xfrm>
            <a:off x="7351162" y="4867211"/>
            <a:ext cx="4268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Table: Classification Accuracy Comparison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9A8B80-0E45-F947-9E79-99CF448E8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251152"/>
              </p:ext>
            </p:extLst>
          </p:nvPr>
        </p:nvGraphicFramePr>
        <p:xfrm>
          <a:off x="6866627" y="3873265"/>
          <a:ext cx="4999038" cy="79739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66346">
                  <a:extLst>
                    <a:ext uri="{9D8B030D-6E8A-4147-A177-3AD203B41FA5}">
                      <a16:colId xmlns:a16="http://schemas.microsoft.com/office/drawing/2014/main" val="1496100095"/>
                    </a:ext>
                  </a:extLst>
                </a:gridCol>
                <a:gridCol w="1666346">
                  <a:extLst>
                    <a:ext uri="{9D8B030D-6E8A-4147-A177-3AD203B41FA5}">
                      <a16:colId xmlns:a16="http://schemas.microsoft.com/office/drawing/2014/main" val="2309974152"/>
                    </a:ext>
                  </a:extLst>
                </a:gridCol>
                <a:gridCol w="1666346">
                  <a:extLst>
                    <a:ext uri="{9D8B030D-6E8A-4147-A177-3AD203B41FA5}">
                      <a16:colId xmlns:a16="http://schemas.microsoft.com/office/drawing/2014/main" val="2140432366"/>
                    </a:ext>
                  </a:extLst>
                </a:gridCol>
              </a:tblGrid>
              <a:tr h="398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Dataset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Lightweight CNN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 err="1"/>
                        <a:t>TriDCCS</a:t>
                      </a:r>
                      <a:r>
                        <a:rPr lang="en-US" sz="1200" b="1" dirty="0"/>
                        <a:t>-SVM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669511"/>
                  </a:ext>
                </a:extLst>
              </a:tr>
              <a:tr h="398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UC Merced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88.29%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97.86% (+9.57%)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3407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83EFF09-232D-34EB-CD62-F97382CFD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903" y="1682157"/>
            <a:ext cx="5836570" cy="42006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2031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7773B-CFCC-8DE4-3164-31D10F39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410A711-CCBD-1532-7759-DA1D6598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7264157-6CCE-B303-C5A7-684877C0F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4BDAE031-D50C-2CB8-81B7-02F6A3006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7979386A-50D1-F2C5-193E-2AF28ABCBB4D}"/>
              </a:ext>
            </a:extLst>
          </p:cNvPr>
          <p:cNvSpPr/>
          <p:nvPr/>
        </p:nvSpPr>
        <p:spPr>
          <a:xfrm>
            <a:off x="64008" y="120421"/>
            <a:ext cx="3419502" cy="108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</a:t>
            </a:r>
            <a:r>
              <a:rPr kumimoji="0" lang="da-DK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vs. CNN-FE, TL, Fine-Tuning </a:t>
            </a:r>
            <a:br>
              <a:rPr kumimoji="0" lang="ar-EG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</a:br>
            <a:r>
              <a:rPr kumimoji="0" lang="da-DK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(Alem et al., 2022)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2683C6">
                  <a:lumMod val="60000"/>
                  <a:lumOff val="40000"/>
                </a:srgbClr>
              </a:solidFill>
              <a:effectLst/>
              <a:uLnTx/>
              <a:uFillTx/>
              <a:latin typeface="Montserrat Bold" panose="00000800000000000000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79B6243-9DA2-41A1-376C-2BEBA28FB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F732FC-0C43-A432-F617-F57F34A1A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5E82E16-B030-284F-AE05-EF1DC68B9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79" y="6473871"/>
            <a:ext cx="284387" cy="302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5DD7A3-517C-FE43-7A47-C133EAC4DAA2}"/>
              </a:ext>
            </a:extLst>
          </p:cNvPr>
          <p:cNvSpPr txBox="1"/>
          <p:nvPr/>
        </p:nvSpPr>
        <p:spPr>
          <a:xfrm>
            <a:off x="581102" y="6444734"/>
            <a:ext cx="2738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en-US" sz="10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Deep Learning Model workflow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EADD0CF-A978-17E0-7B4A-0780963310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7743564"/>
              </p:ext>
            </p:extLst>
          </p:nvPr>
        </p:nvGraphicFramePr>
        <p:xfrm>
          <a:off x="-100326" y="1307836"/>
          <a:ext cx="4375718" cy="496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26E258-661D-2F0B-5FF8-B11113BDCF9A}"/>
              </a:ext>
            </a:extLst>
          </p:cNvPr>
          <p:cNvSpPr txBox="1"/>
          <p:nvPr/>
        </p:nvSpPr>
        <p:spPr>
          <a:xfrm>
            <a:off x="3991669" y="100344"/>
            <a:ext cx="7706102" cy="8748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1500" b="1" i="1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 Title: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Learning Models Performance Evaluations for Remote Sensed Image Classification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(IEEE Access 2022 | Abebaw Alem &amp; Shailender Kumar)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CD979-E808-946C-5DA0-3CD270D38EFA}"/>
              </a:ext>
            </a:extLst>
          </p:cNvPr>
          <p:cNvSpPr txBox="1"/>
          <p:nvPr/>
        </p:nvSpPr>
        <p:spPr>
          <a:xfrm>
            <a:off x="4489700" y="892701"/>
            <a:ext cx="702105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three deep learning models for classification:</a:t>
            </a:r>
          </a:p>
          <a:p>
            <a:pPr marL="1257300" lvl="2" indent="-342900"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CNN-FE: Built from scratch.</a:t>
            </a:r>
          </a:p>
          <a:p>
            <a:pPr marL="1257300" lvl="2" indent="-342900"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TL: Transfer Learning using EfficientNetB7.</a:t>
            </a:r>
          </a:p>
          <a:p>
            <a:pPr marL="1257300" lvl="2" indent="-342900"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Fine-Tuning: Pre-trained EfficientNetB7 with all layers trainable.</a:t>
            </a:r>
            <a:endParaRPr lang="ar-EG" sz="1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Evaluated models using Accuracy, Precision, Recall, F1-Score, and Confusion Matrix.</a:t>
            </a:r>
            <a:endParaRPr kumimoji="0" lang="ar-E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Specs: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 Core i3-4000M @ 2.40 GHz, 4GB RAM (Google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Colab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Tesla K80 GPU).</a:t>
            </a:r>
            <a:endParaRPr kumimoji="0" lang="ar-E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Used: UC Merced Land Dataset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Reported Accuracy:</a:t>
            </a:r>
            <a:endParaRPr kumimoji="0" lang="ar-E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v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CNN-FE: 84.76%</a:t>
            </a:r>
            <a:endParaRPr kumimoji="0" lang="ar-E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v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Transfer Learning (TL): 87.90%</a:t>
            </a:r>
            <a:endParaRPr kumimoji="0" lang="ar-E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v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Fine-Tuning: 88.00%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63D5F-7CCC-B6B2-C0C8-63B9E4BD1184}"/>
              </a:ext>
            </a:extLst>
          </p:cNvPr>
          <p:cNvSpPr txBox="1"/>
          <p:nvPr/>
        </p:nvSpPr>
        <p:spPr>
          <a:xfrm>
            <a:off x="3901021" y="5498660"/>
            <a:ext cx="8317837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E8853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TriDCCS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-SVM: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three modern CNNs for richer and complementary features.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Fusion → Captured diverse hierarchical representations.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Advanced SVM Kernel: Used RBF Kernel for better handling of non-linear separations.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Achieved Accuracy: UC Merced → 97.86% (+9.86% improvement).</a:t>
            </a:r>
            <a:endParaRPr kumimoji="0" lang="ar-E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55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5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9CD47-7E50-469B-9011-9E416E5D1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382FA0-82A5-1354-71F4-B2E56E62EAB2}"/>
              </a:ext>
            </a:extLst>
          </p:cNvPr>
          <p:cNvCxnSpPr>
            <a:cxnSpLocks/>
          </p:cNvCxnSpPr>
          <p:nvPr/>
        </p:nvCxnSpPr>
        <p:spPr>
          <a:xfrm>
            <a:off x="1254494" y="1020166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D8ABE5E7-0C76-4287-A39F-AD9CF92BB963}"/>
              </a:ext>
            </a:extLst>
          </p:cNvPr>
          <p:cNvSpPr/>
          <p:nvPr/>
        </p:nvSpPr>
        <p:spPr>
          <a:xfrm>
            <a:off x="2311023" y="399537"/>
            <a:ext cx="7678366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Comparison of Classification Accuracy: </a:t>
            </a:r>
            <a:b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  <a:cs typeface="Arial" panose="020B0604020202020204" pitchFamily="34" charset="0"/>
              </a:rPr>
            </a:b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vs. </a:t>
            </a:r>
            <a:r>
              <a:rPr kumimoji="0" lang="da-DK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CNN-FE, TL, Fine-Tuning (Alem et al., 2022)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83C6">
                  <a:lumMod val="60000"/>
                  <a:lumOff val="40000"/>
                </a:srgbClr>
              </a:solidFill>
              <a:effectLst/>
              <a:uLnTx/>
              <a:uFillTx/>
              <a:latin typeface="Montserrat Bold" panose="00000800000000000000" pitchFamily="2" charset="0"/>
            </a:endParaRP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19471356-5079-086C-A284-7D1787672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400153"/>
            <a:ext cx="341697" cy="362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021E30-8D87-4EEE-C95E-F8A3DCA48843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10BBE-BD19-4006-49E7-7144D9AE77C1}"/>
              </a:ext>
            </a:extLst>
          </p:cNvPr>
          <p:cNvSpPr txBox="1"/>
          <p:nvPr/>
        </p:nvSpPr>
        <p:spPr>
          <a:xfrm>
            <a:off x="847746" y="6060480"/>
            <a:ext cx="49463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Comparison of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B4B04-6517-7CF7-D0F8-16EFD572DACD}"/>
              </a:ext>
            </a:extLst>
          </p:cNvPr>
          <p:cNvSpPr txBox="1"/>
          <p:nvPr/>
        </p:nvSpPr>
        <p:spPr>
          <a:xfrm>
            <a:off x="7054274" y="5169136"/>
            <a:ext cx="426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Table: Comparison of CNN-FE, TL, Fine-Tuning,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TriDCCS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-SVM on UC Merced Dataset.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AC5070-2B7B-D7B0-7DFB-72B01CF66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101661"/>
              </p:ext>
            </p:extLst>
          </p:nvPr>
        </p:nvGraphicFramePr>
        <p:xfrm>
          <a:off x="6573328" y="3877574"/>
          <a:ext cx="5080960" cy="10972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6192">
                  <a:extLst>
                    <a:ext uri="{9D8B030D-6E8A-4147-A177-3AD203B41FA5}">
                      <a16:colId xmlns:a16="http://schemas.microsoft.com/office/drawing/2014/main" val="1496100095"/>
                    </a:ext>
                  </a:extLst>
                </a:gridCol>
                <a:gridCol w="1016192">
                  <a:extLst>
                    <a:ext uri="{9D8B030D-6E8A-4147-A177-3AD203B41FA5}">
                      <a16:colId xmlns:a16="http://schemas.microsoft.com/office/drawing/2014/main" val="2127619226"/>
                    </a:ext>
                  </a:extLst>
                </a:gridCol>
                <a:gridCol w="1016192">
                  <a:extLst>
                    <a:ext uri="{9D8B030D-6E8A-4147-A177-3AD203B41FA5}">
                      <a16:colId xmlns:a16="http://schemas.microsoft.com/office/drawing/2014/main" val="1643570989"/>
                    </a:ext>
                  </a:extLst>
                </a:gridCol>
                <a:gridCol w="1016192">
                  <a:extLst>
                    <a:ext uri="{9D8B030D-6E8A-4147-A177-3AD203B41FA5}">
                      <a16:colId xmlns:a16="http://schemas.microsoft.com/office/drawing/2014/main" val="2309974152"/>
                    </a:ext>
                  </a:extLst>
                </a:gridCol>
                <a:gridCol w="1016192">
                  <a:extLst>
                    <a:ext uri="{9D8B030D-6E8A-4147-A177-3AD203B41FA5}">
                      <a16:colId xmlns:a16="http://schemas.microsoft.com/office/drawing/2014/main" val="2140432366"/>
                    </a:ext>
                  </a:extLst>
                </a:gridCol>
              </a:tblGrid>
              <a:tr h="398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CNN-FE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Transfer Learning (TL)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Fine-Tuning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/>
                        <a:t>TriDCCS</a:t>
                      </a:r>
                      <a:r>
                        <a:rPr lang="en-US" sz="1200" dirty="0"/>
                        <a:t>-SVM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669511"/>
                  </a:ext>
                </a:extLst>
              </a:tr>
              <a:tr h="398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UC Merced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84.76%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87.90%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88.00%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/>
                        <a:t>97.86% (+9.86%)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34074"/>
                  </a:ext>
                </a:extLst>
              </a:tr>
            </a:tbl>
          </a:graphicData>
        </a:graphic>
      </p:graphicFrame>
      <p:pic>
        <p:nvPicPr>
          <p:cNvPr id="7" name="Picture 6" descr="A graph showing a number of scratch&#10;&#10;AI-generated content may be incorrect.">
            <a:extLst>
              <a:ext uri="{FF2B5EF4-FFF2-40B4-BE49-F238E27FC236}">
                <a16:creationId xmlns:a16="http://schemas.microsoft.com/office/drawing/2014/main" id="{65A18EA2-5807-71CE-00F8-FDCA7AAE6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2175"/>
            <a:ext cx="5857336" cy="42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0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C729F-12CB-8686-0690-8BC71D712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8CADF18-FE9F-42CE-ABA9-20AA501EE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BCBC90-18E0-68A3-AB1D-3A54B99C1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47AC2A-6489-A5C7-693E-3C245C60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69AB52-9AB2-64EC-A00D-6F320DEEB7E8}"/>
              </a:ext>
            </a:extLst>
          </p:cNvPr>
          <p:cNvSpPr txBox="1"/>
          <p:nvPr/>
        </p:nvSpPr>
        <p:spPr>
          <a:xfrm>
            <a:off x="3233705" y="1413441"/>
            <a:ext cx="5539793" cy="467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System Requirements</a:t>
            </a:r>
            <a:endParaRPr lang="en-US" sz="2500" dirty="0">
              <a:solidFill>
                <a:srgbClr val="CCCCCC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B9E295-FD98-656C-613D-3C795B8E7DDA}"/>
              </a:ext>
            </a:extLst>
          </p:cNvPr>
          <p:cNvCxnSpPr>
            <a:cxnSpLocks/>
          </p:cNvCxnSpPr>
          <p:nvPr/>
        </p:nvCxnSpPr>
        <p:spPr>
          <a:xfrm>
            <a:off x="841248" y="1956363"/>
            <a:ext cx="10506456" cy="1828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B37B94-D9F4-D281-C2CA-9729F910DD27}"/>
              </a:ext>
            </a:extLst>
          </p:cNvPr>
          <p:cNvSpPr txBox="1"/>
          <p:nvPr/>
        </p:nvSpPr>
        <p:spPr>
          <a:xfrm>
            <a:off x="841249" y="2291996"/>
            <a:ext cx="10324706" cy="3781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ar-EG" sz="1900" kern="0" dirty="0">
              <a:latin typeface="Times New Roman (Headings CS)"/>
              <a:cs typeface="Traditional Arabic" panose="02020603050405020304" pitchFamily="18" charset="-78"/>
            </a:endParaRPr>
          </a:p>
          <a:p>
            <a:pPr marL="285750" marR="0" lvl="0" indent="-285750" algn="just" defTabSz="91440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19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 (Headings CS)"/>
              <a:cs typeface="Traditional Arabic" panose="02020603050405020304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9E6BA-5392-B45E-F4F4-48A70E0B3E88}"/>
              </a:ext>
            </a:extLst>
          </p:cNvPr>
          <p:cNvSpPr txBox="1"/>
          <p:nvPr/>
        </p:nvSpPr>
        <p:spPr>
          <a:xfrm>
            <a:off x="841248" y="2105039"/>
            <a:ext cx="10324706" cy="4322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implementation can run on a standard desktop or laptop. For better performance during feature extraction and model training, the following specifications are recommended:</a:t>
            </a:r>
          </a:p>
          <a:p>
            <a:pPr>
              <a:lnSpc>
                <a:spcPct val="150000"/>
              </a:lnSpc>
            </a:pPr>
            <a:endParaRPr lang="en-US" sz="5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Processor (CPU): Quad-core Intel i5 / AMD Ryzen 5 or higher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RAM: Minimum 8 GB (Recommended: 16 GB or more)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GPU (Optional): NVIDIA GPU with CUDA support (Recommended: 4 GB VRAM or higher, e.g., GTX 1650, RTX series)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Disk Space: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GB free for datasets and outputs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Operating System: Windows 10/11, Ubuntu 20.04+, or macOS 11+</a:t>
            </a:r>
          </a:p>
          <a:p>
            <a:pPr>
              <a:lnSpc>
                <a:spcPct val="150000"/>
              </a:lnSpc>
            </a:pPr>
            <a:endParaRPr lang="en-US" sz="5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700" b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Note: </a:t>
            </a:r>
            <a:r>
              <a:rPr lang="en-US" sz="17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GPU acceleration is optional but strongly recommended for faster CNN feature extraction. Without GPU, the process may take longer.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B596DC64-6FE6-3F8A-08A4-33F6074B5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381827"/>
            <a:ext cx="358950" cy="3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ferris dir="l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F0B58-8237-1DBF-D2AA-3CC43989D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3D2DB1E-AAE7-8E67-3F83-FDA5A26E7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EDE7CE3C-0170-C0B2-0BC0-B98A8D39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A5AA17A7-D309-43FA-553A-4E0577B65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4122EB9F-E129-F64E-90A3-8CBD2CCEEB19}"/>
              </a:ext>
            </a:extLst>
          </p:cNvPr>
          <p:cNvSpPr/>
          <p:nvPr/>
        </p:nvSpPr>
        <p:spPr>
          <a:xfrm>
            <a:off x="0" y="111724"/>
            <a:ext cx="3551067" cy="108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vs. </a:t>
            </a:r>
            <a:r>
              <a:rPr kumimoji="0" lang="da-DK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AlexNet, VGG16, VGG19 </a:t>
            </a:r>
            <a:br>
              <a:rPr kumimoji="0" lang="da-DK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</a:br>
            <a:r>
              <a:rPr kumimoji="0" lang="da-DK" sz="17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(Thirumaladevi et al., 2023)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2683C6">
                  <a:lumMod val="60000"/>
                  <a:lumOff val="40000"/>
                </a:srgbClr>
              </a:solidFill>
              <a:effectLst/>
              <a:uLnTx/>
              <a:uFillTx/>
              <a:latin typeface="Montserrat Bold" panose="00000800000000000000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484D2D-9603-BB99-73B9-09F0F6627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E61FB0-D6FE-F6A7-BFBF-49639BD74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7BA926D-72C2-46CD-DD40-674658531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693" y="6545637"/>
            <a:ext cx="220664" cy="234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E3F465-3435-76F7-9338-BDD74E20DA0B}"/>
              </a:ext>
            </a:extLst>
          </p:cNvPr>
          <p:cNvSpPr txBox="1"/>
          <p:nvPr/>
        </p:nvSpPr>
        <p:spPr>
          <a:xfrm>
            <a:off x="581102" y="6444734"/>
            <a:ext cx="2738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Deep Learning Model workflow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8B11392-2161-BD29-A86F-C089E0AA7D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032897"/>
              </p:ext>
            </p:extLst>
          </p:nvPr>
        </p:nvGraphicFramePr>
        <p:xfrm>
          <a:off x="-100326" y="1307836"/>
          <a:ext cx="4375718" cy="496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B5A9EA-7E9E-C688-FFEA-77769FB8F558}"/>
              </a:ext>
            </a:extLst>
          </p:cNvPr>
          <p:cNvSpPr txBox="1"/>
          <p:nvPr/>
        </p:nvSpPr>
        <p:spPr>
          <a:xfrm>
            <a:off x="3779173" y="216484"/>
            <a:ext cx="8254639" cy="8748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1500" b="1" i="1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 Title: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 sensing image scene classification by transfer learning to augment the accuracy</a:t>
            </a:r>
            <a:endParaRPr kumimoji="0" lang="ar-E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(Measurement: Sensors, 2023 | S. Thirumaladevi et al.)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6D746-A1D8-E2DD-3737-05612361950C}"/>
              </a:ext>
            </a:extLst>
          </p:cNvPr>
          <p:cNvSpPr txBox="1"/>
          <p:nvPr/>
        </p:nvSpPr>
        <p:spPr>
          <a:xfrm>
            <a:off x="4510537" y="967203"/>
            <a:ext cx="7021052" cy="3452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Methodology:</a:t>
            </a:r>
          </a:p>
          <a:p>
            <a:pPr marL="800100" marR="0" lvl="1" indent="-34290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Extracted features independently from the fc7 layer of AlexNet, VGG16, and VGG19, and classified them separately using SVM.</a:t>
            </a:r>
          </a:p>
          <a:p>
            <a:pPr marL="800100" marR="0" lvl="1" indent="-34290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Transfer Learning models by replacing fully connected layers for classification.</a:t>
            </a:r>
            <a:endParaRPr kumimoji="0" lang="ar-E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Specs:</a:t>
            </a:r>
          </a:p>
          <a:p>
            <a:pPr marL="800100" marR="0" lvl="1" indent="-34290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Workstation with GPU (Details not specified).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Used: </a:t>
            </a:r>
            <a:endParaRPr kumimoji="0" lang="ar-E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 Merced Land Dataset</a:t>
            </a:r>
            <a:r>
              <a:rPr lang="ar-EG" sz="15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5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Aft>
                <a:spcPts val="800"/>
              </a:spcAft>
              <a:buClr>
                <a:srgbClr val="1CADE4"/>
              </a:buClr>
              <a:buFont typeface="+mj-lt"/>
              <a:buAutoNum type="arabicPeriod"/>
              <a:defRPr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SIRI-WHU Dataset.</a:t>
            </a:r>
            <a:endParaRPr lang="ar-EG" sz="15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800"/>
              </a:spcAft>
              <a:buClr>
                <a:srgbClr val="1CADE4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Reported Accuracy</a:t>
            </a:r>
            <a:endParaRPr lang="fi-FI" sz="15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387B80-7B1E-D5B8-4557-7A8DD7131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57191"/>
              </p:ext>
            </p:extLst>
          </p:nvPr>
        </p:nvGraphicFramePr>
        <p:xfrm>
          <a:off x="5011947" y="4463534"/>
          <a:ext cx="6729570" cy="1981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45914">
                  <a:extLst>
                    <a:ext uri="{9D8B030D-6E8A-4147-A177-3AD203B41FA5}">
                      <a16:colId xmlns:a16="http://schemas.microsoft.com/office/drawing/2014/main" val="2014307007"/>
                    </a:ext>
                  </a:extLst>
                </a:gridCol>
                <a:gridCol w="1345914">
                  <a:extLst>
                    <a:ext uri="{9D8B030D-6E8A-4147-A177-3AD203B41FA5}">
                      <a16:colId xmlns:a16="http://schemas.microsoft.com/office/drawing/2014/main" val="1028291573"/>
                    </a:ext>
                  </a:extLst>
                </a:gridCol>
                <a:gridCol w="1345914">
                  <a:extLst>
                    <a:ext uri="{9D8B030D-6E8A-4147-A177-3AD203B41FA5}">
                      <a16:colId xmlns:a16="http://schemas.microsoft.com/office/drawing/2014/main" val="1275957609"/>
                    </a:ext>
                  </a:extLst>
                </a:gridCol>
                <a:gridCol w="1345914">
                  <a:extLst>
                    <a:ext uri="{9D8B030D-6E8A-4147-A177-3AD203B41FA5}">
                      <a16:colId xmlns:a16="http://schemas.microsoft.com/office/drawing/2014/main" val="1028519423"/>
                    </a:ext>
                  </a:extLst>
                </a:gridCol>
                <a:gridCol w="1345914">
                  <a:extLst>
                    <a:ext uri="{9D8B030D-6E8A-4147-A177-3AD203B41FA5}">
                      <a16:colId xmlns:a16="http://schemas.microsoft.com/office/drawing/2014/main" val="1355491288"/>
                    </a:ext>
                  </a:extLst>
                </a:gridCol>
              </a:tblGrid>
              <a:tr h="3373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Single pre-trained CNN + SVM</a:t>
                      </a:r>
                      <a:r>
                        <a:rPr lang="ar-EG" sz="1100" dirty="0"/>
                        <a:t> </a:t>
                      </a:r>
                      <a:r>
                        <a:rPr lang="en-US" sz="1100" dirty="0"/>
                        <a:t>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Transfer Learning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TriDCCS-SVM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150053"/>
                  </a:ext>
                </a:extLst>
              </a:tr>
              <a:tr h="2024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UC Merced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AlexNet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79.76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93.57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418218"/>
                  </a:ext>
                </a:extLst>
              </a:tr>
              <a:tr h="2024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VGG19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81.19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94.08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227723"/>
                  </a:ext>
                </a:extLst>
              </a:tr>
              <a:tr h="2024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83.81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/>
                        <a:t>95.00%</a:t>
                      </a:r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/>
                        <a:t>97.86% (+2.86%)</a:t>
                      </a:r>
                      <a:endParaRPr 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5640190"/>
                  </a:ext>
                </a:extLst>
              </a:tr>
              <a:tr h="2024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SIRI-WHU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AlexNet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86.52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91.34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900325"/>
                  </a:ext>
                </a:extLst>
              </a:tr>
              <a:tr h="2024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VGG19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87.60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92.78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015324"/>
                  </a:ext>
                </a:extLst>
              </a:tr>
              <a:tr h="2024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88.04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/>
                        <a:t>93.40%</a:t>
                      </a:r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96.20% (+2.80%)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09465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8AA8E5-F6B1-8130-C6B1-32DAFD609E13}"/>
              </a:ext>
            </a:extLst>
          </p:cNvPr>
          <p:cNvSpPr txBox="1"/>
          <p:nvPr/>
        </p:nvSpPr>
        <p:spPr>
          <a:xfrm>
            <a:off x="6189527" y="6503016"/>
            <a:ext cx="4268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Table: Classification Accuracy Comparison</a:t>
            </a:r>
          </a:p>
        </p:txBody>
      </p:sp>
    </p:spTree>
    <p:extLst>
      <p:ext uri="{BB962C8B-B14F-4D97-AF65-F5344CB8AC3E}">
        <p14:creationId xmlns:p14="http://schemas.microsoft.com/office/powerpoint/2010/main" val="25741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5" grpId="0">
        <p:bldAsOne/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1065-4BED-8E91-DEF6-6AC6E3AE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492240-3610-CF7E-04FA-2618A54D465F}"/>
              </a:ext>
            </a:extLst>
          </p:cNvPr>
          <p:cNvCxnSpPr>
            <a:cxnSpLocks/>
          </p:cNvCxnSpPr>
          <p:nvPr/>
        </p:nvCxnSpPr>
        <p:spPr>
          <a:xfrm>
            <a:off x="1254494" y="1020166"/>
            <a:ext cx="9486638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2">
            <a:extLst>
              <a:ext uri="{FF2B5EF4-FFF2-40B4-BE49-F238E27FC236}">
                <a16:creationId xmlns:a16="http://schemas.microsoft.com/office/drawing/2014/main" id="{6B5BB407-E61B-55FA-B2D3-B042534B3644}"/>
              </a:ext>
            </a:extLst>
          </p:cNvPr>
          <p:cNvSpPr/>
          <p:nvPr/>
        </p:nvSpPr>
        <p:spPr>
          <a:xfrm>
            <a:off x="2080274" y="399536"/>
            <a:ext cx="8204577" cy="575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Comparison of Classification Accuracy: </a:t>
            </a:r>
            <a:b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  <a:cs typeface="Arial" panose="020B0604020202020204" pitchFamily="34" charset="0"/>
              </a:rPr>
            </a:b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TriDCCS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 panose="00000800000000000000" pitchFamily="2" charset="0"/>
              </a:rPr>
              <a:t>-SVM vs. </a:t>
            </a:r>
            <a:r>
              <a:rPr lang="da-DK" b="1" dirty="0">
                <a:solidFill>
                  <a:srgbClr val="2683C6">
                    <a:lumMod val="60000"/>
                    <a:lumOff val="40000"/>
                  </a:srgbClr>
                </a:solidFill>
                <a:latin typeface="Montserrat Bold" panose="00000800000000000000" pitchFamily="2" charset="0"/>
              </a:rPr>
              <a:t>VGG16, VGG19 (Thirumaladevi et al., 2023)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83C6">
                  <a:lumMod val="60000"/>
                  <a:lumOff val="40000"/>
                </a:srgbClr>
              </a:solidFill>
              <a:effectLst/>
              <a:uLnTx/>
              <a:uFillTx/>
              <a:latin typeface="Montserrat Bold" panose="00000800000000000000" pitchFamily="2" charset="0"/>
            </a:endParaRPr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88E31FFE-510F-FB9A-9C58-5EACED5F7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6400153"/>
            <a:ext cx="341697" cy="362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A61E32-1122-DE0C-4420-EEE714E2602B}"/>
              </a:ext>
            </a:extLst>
          </p:cNvPr>
          <p:cNvSpPr/>
          <p:nvPr/>
        </p:nvSpPr>
        <p:spPr>
          <a:xfrm>
            <a:off x="0" y="160450"/>
            <a:ext cx="231006" cy="72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C3DBB6-0D01-5D87-0B76-A5329764A4A8}"/>
              </a:ext>
            </a:extLst>
          </p:cNvPr>
          <p:cNvSpPr txBox="1"/>
          <p:nvPr/>
        </p:nvSpPr>
        <p:spPr>
          <a:xfrm>
            <a:off x="2166836" y="6304620"/>
            <a:ext cx="80314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: </a:t>
            </a:r>
            <a:r>
              <a:rPr lang="en-US" sz="12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omparison of classification accuracy between AlexNet, VGG16, VGG19 (Transfer Learning) and </a:t>
            </a:r>
            <a:r>
              <a:rPr lang="en-US" sz="12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TriDCCS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-SVM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8E0F1F-04F4-C8EC-127E-DDB7A8BB7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13" y="1327303"/>
            <a:ext cx="10155574" cy="4824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6037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logo with text on it&#10;&#10;Description automatically generated">
            <a:extLst>
              <a:ext uri="{FF2B5EF4-FFF2-40B4-BE49-F238E27FC236}">
                <a16:creationId xmlns:a16="http://schemas.microsoft.com/office/drawing/2014/main" id="{10B98CA7-4C92-C963-9EDB-D6F0A026E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28" y="1802958"/>
            <a:ext cx="4737650" cy="2315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1CBFD-ED01-1602-CB58-579A02D21985}"/>
              </a:ext>
            </a:extLst>
          </p:cNvPr>
          <p:cNvSpPr/>
          <p:nvPr/>
        </p:nvSpPr>
        <p:spPr>
          <a:xfrm>
            <a:off x="0" y="2827916"/>
            <a:ext cx="128016" cy="11887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9F14D-AA30-BF26-FDAA-F5F85985D69E}"/>
              </a:ext>
            </a:extLst>
          </p:cNvPr>
          <p:cNvSpPr txBox="1"/>
          <p:nvPr/>
        </p:nvSpPr>
        <p:spPr>
          <a:xfrm>
            <a:off x="2969723" y="6264265"/>
            <a:ext cx="50839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1600" b="1" u="sng" kern="0" dirty="0">
                <a:solidFill>
                  <a:prstClr val="black"/>
                </a:solidFill>
                <a:latin typeface="Arial Narrow" panose="020B0606020202030204" pitchFamily="34" charset="0"/>
              </a:rPr>
              <a:t>2025</a:t>
            </a:r>
            <a:endParaRPr lang="ar-SA" sz="1600" b="1" u="sng" dirty="0">
              <a:ln w="635">
                <a:noFill/>
              </a:ln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44172-2E64-2EF4-F012-E767A5A0F0EB}"/>
              </a:ext>
            </a:extLst>
          </p:cNvPr>
          <p:cNvSpPr txBox="1"/>
          <p:nvPr/>
        </p:nvSpPr>
        <p:spPr>
          <a:xfrm>
            <a:off x="3911437" y="4118250"/>
            <a:ext cx="34487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kern="0" dirty="0">
                <a:solidFill>
                  <a:srgbClr val="5B9BD5">
                    <a:lumMod val="50000"/>
                  </a:srgbClr>
                </a:solidFill>
                <a:latin typeface="Arial Narrow" panose="020B0606020202030204" pitchFamily="34" charset="0"/>
              </a:rPr>
              <a:t>Faculty of Science and Technology (FST)</a:t>
            </a:r>
            <a:endParaRPr lang="ar-SA" sz="1500" b="1" dirty="0">
              <a:ln w="635">
                <a:noFill/>
              </a:ln>
              <a:solidFill>
                <a:srgbClr val="5B9BD5">
                  <a:lumMod val="50000"/>
                </a:srgb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9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4DD68-7A9C-2037-2B15-B672C2241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441DD97-244B-8680-3B6C-88882EACD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8DA033-123C-B10D-0A11-71CB65DC2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7AC1E7-C4A9-6E45-D188-6DBF548F0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225271-2287-9D81-4C72-125FE8ADBC35}"/>
              </a:ext>
            </a:extLst>
          </p:cNvPr>
          <p:cNvSpPr txBox="1"/>
          <p:nvPr/>
        </p:nvSpPr>
        <p:spPr>
          <a:xfrm>
            <a:off x="981777" y="1442230"/>
            <a:ext cx="9145634" cy="467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Datasets Overview</a:t>
            </a:r>
            <a:endParaRPr lang="en-US" sz="2500" dirty="0">
              <a:solidFill>
                <a:srgbClr val="CCCCCC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4CD09D2-D94A-B913-9918-5742E6032DCD}"/>
              </a:ext>
            </a:extLst>
          </p:cNvPr>
          <p:cNvCxnSpPr>
            <a:cxnSpLocks/>
          </p:cNvCxnSpPr>
          <p:nvPr/>
        </p:nvCxnSpPr>
        <p:spPr>
          <a:xfrm>
            <a:off x="841248" y="1956363"/>
            <a:ext cx="10506456" cy="1828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800C57E-AE7A-0194-1195-3D1BE6296A23}"/>
              </a:ext>
            </a:extLst>
          </p:cNvPr>
          <p:cNvSpPr txBox="1"/>
          <p:nvPr/>
        </p:nvSpPr>
        <p:spPr>
          <a:xfrm>
            <a:off x="841249" y="2291996"/>
            <a:ext cx="10324706" cy="3781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ar-EG" sz="1900" kern="0" dirty="0">
              <a:latin typeface="Times New Roman (Headings CS)"/>
              <a:cs typeface="Traditional Arabic" panose="02020603050405020304" pitchFamily="18" charset="-78"/>
            </a:endParaRPr>
          </a:p>
          <a:p>
            <a:pPr marL="285750" marR="0" lvl="0" indent="-285750" algn="just" defTabSz="91440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19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 (Headings CS)"/>
              <a:cs typeface="Traditional Arabic" panose="02020603050405020304" pitchFamily="18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4FB58-E585-D835-57B0-A2D0878EA4DF}"/>
              </a:ext>
            </a:extLst>
          </p:cNvPr>
          <p:cNvSpPr txBox="1"/>
          <p:nvPr/>
        </p:nvSpPr>
        <p:spPr>
          <a:xfrm>
            <a:off x="1191405" y="2485385"/>
            <a:ext cx="9806141" cy="1790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SIRI-WHU Dataset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Includes  2,400 images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 land-cover classes (200 images per class)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image size: 200×200 pixels.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classes: agriculture, commercial, harbor, meadow, residential, water.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94EDA-6144-6C0D-98B9-8CEC04774FF4}"/>
              </a:ext>
            </a:extLst>
          </p:cNvPr>
          <p:cNvSpPr txBox="1"/>
          <p:nvPr/>
        </p:nvSpPr>
        <p:spPr>
          <a:xfrm>
            <a:off x="1191404" y="4282954"/>
            <a:ext cx="9806141" cy="1790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UC Merced Land Use Dataset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Includes  2,100 images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 land-use classes (100 images per class)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image size: 256×256 pixels.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classes: airplane, beach, forest, parking lot, golfcourse, freeway.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8C263-2F8D-AFD6-54DF-10EA02529D56}"/>
              </a:ext>
            </a:extLst>
          </p:cNvPr>
          <p:cNvSpPr txBox="1"/>
          <p:nvPr/>
        </p:nvSpPr>
        <p:spPr>
          <a:xfrm>
            <a:off x="1026045" y="2038340"/>
            <a:ext cx="6174418" cy="839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approach was tested on two benchmark datasets:</a:t>
            </a:r>
            <a:b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1CB1B-6E23-19B5-D97F-409B05371FD4}"/>
              </a:ext>
            </a:extLst>
          </p:cNvPr>
          <p:cNvSpPr txBox="1"/>
          <p:nvPr/>
        </p:nvSpPr>
        <p:spPr>
          <a:xfrm>
            <a:off x="981777" y="6206461"/>
            <a:ext cx="79551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17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datasets are split into 80% training and 20% testing, maintaining class balance.</a:t>
            </a:r>
          </a:p>
        </p:txBody>
      </p:sp>
    </p:spTree>
    <p:extLst>
      <p:ext uri="{BB962C8B-B14F-4D97-AF65-F5344CB8AC3E}">
        <p14:creationId xmlns:p14="http://schemas.microsoft.com/office/powerpoint/2010/main" val="62688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7D06B5-662C-2075-D3D1-6B3F7DBD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FCCFE6D-C115-F913-1AEB-940CCE607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362769-E29B-FF7A-4F01-5D9E0702E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4F05DE-4A3C-D3B7-BBB9-26AB49649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4AAA8B-E9A2-DB9D-6E14-84899146DEB5}"/>
              </a:ext>
            </a:extLst>
          </p:cNvPr>
          <p:cNvSpPr txBox="1"/>
          <p:nvPr/>
        </p:nvSpPr>
        <p:spPr>
          <a:xfrm>
            <a:off x="2820922" y="1403951"/>
            <a:ext cx="6547105" cy="4678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SIRI-WHU Dataset – Sample Images </a:t>
            </a:r>
            <a:endParaRPr lang="en-US" sz="2500" dirty="0">
              <a:solidFill>
                <a:srgbClr val="CCCCCC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4F741-41CC-1340-546B-CE1239743DEA}"/>
              </a:ext>
            </a:extLst>
          </p:cNvPr>
          <p:cNvCxnSpPr>
            <a:cxnSpLocks/>
          </p:cNvCxnSpPr>
          <p:nvPr/>
        </p:nvCxnSpPr>
        <p:spPr>
          <a:xfrm>
            <a:off x="841248" y="1956363"/>
            <a:ext cx="10506456" cy="1828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FB3FD2-38E4-E2AC-DA95-9CFC817F2DCC}"/>
              </a:ext>
            </a:extLst>
          </p:cNvPr>
          <p:cNvSpPr txBox="1"/>
          <p:nvPr/>
        </p:nvSpPr>
        <p:spPr>
          <a:xfrm>
            <a:off x="841249" y="2291996"/>
            <a:ext cx="10324706" cy="3781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ar-EG" sz="1900" kern="0" dirty="0">
              <a:latin typeface="Times New Roman (Headings CS)"/>
              <a:cs typeface="Traditional Arabic" panose="02020603050405020304" pitchFamily="18" charset="-78"/>
            </a:endParaRPr>
          </a:p>
          <a:p>
            <a:pPr marL="285750" marR="0" lvl="0" indent="-285750" algn="just" defTabSz="91440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19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 (Headings CS)"/>
              <a:cs typeface="Traditional Arabic" panose="02020603050405020304" pitchFamily="18" charset="-78"/>
            </a:endParaRPr>
          </a:p>
        </p:txBody>
      </p:sp>
      <p:pic>
        <p:nvPicPr>
          <p:cNvPr id="6" name="Picture 5" descr="A collage of different images&#10;&#10;AI-generated content may be incorrect.">
            <a:extLst>
              <a:ext uri="{FF2B5EF4-FFF2-40B4-BE49-F238E27FC236}">
                <a16:creationId xmlns:a16="http://schemas.microsoft.com/office/drawing/2014/main" id="{E64D6BA1-F343-28D1-825A-938A3E3C5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1" y="2641376"/>
            <a:ext cx="9187767" cy="3062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9782B0-F8D2-A0F6-42A7-AA6AD4C75A9F}"/>
              </a:ext>
            </a:extLst>
          </p:cNvPr>
          <p:cNvSpPr txBox="1"/>
          <p:nvPr/>
        </p:nvSpPr>
        <p:spPr>
          <a:xfrm>
            <a:off x="4011384" y="6119396"/>
            <a:ext cx="4166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</a:t>
            </a:r>
            <a:r>
              <a:rPr lang="ar-EG" sz="12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3</a:t>
            </a:r>
            <a:r>
              <a:rPr lang="en-US" sz="12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Sample images from the SIRI-WHU Dataset</a:t>
            </a:r>
            <a:endParaRPr lang="en-US" sz="1200" i="1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82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8D4B8-BAA6-5B0B-2958-8890A7CAD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E1F9FAA-C26B-DCE2-A11A-B79160286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C67251-98EF-8D32-8C6B-D6F187267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0A0714-0EC5-BB5E-0D23-C4ED0FA08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B2C509-C1D6-4608-7717-5BA5B9DF9834}"/>
              </a:ext>
            </a:extLst>
          </p:cNvPr>
          <p:cNvSpPr txBox="1"/>
          <p:nvPr/>
        </p:nvSpPr>
        <p:spPr>
          <a:xfrm>
            <a:off x="2628898" y="1393976"/>
            <a:ext cx="7049940" cy="4678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813"/>
              </a:spcAft>
              <a:buClr>
                <a:srgbClr val="0BD0D9"/>
              </a:buClr>
              <a:buSzPct val="95000"/>
              <a:defRPr/>
            </a:pPr>
            <a:r>
              <a:rPr lang="en-US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SIRI-WHU Dataset-</a:t>
            </a:r>
            <a:r>
              <a:rPr lang="ar-EG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 </a:t>
            </a:r>
            <a:r>
              <a:rPr lang="en-US" sz="2500" b="1" dirty="0">
                <a:solidFill>
                  <a:srgbClr val="569CD6"/>
                </a:solidFill>
                <a:latin typeface="Montserrat Bold" panose="00000800000000000000" pitchFamily="2" charset="0"/>
              </a:rPr>
              <a:t>Pie Chart &amp; Bar Chart</a:t>
            </a:r>
            <a:endParaRPr lang="en-US" sz="2500" dirty="0">
              <a:solidFill>
                <a:srgbClr val="CCCCCC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75F030B-CE75-D2A9-E577-09A91EF00453}"/>
              </a:ext>
            </a:extLst>
          </p:cNvPr>
          <p:cNvCxnSpPr>
            <a:cxnSpLocks/>
          </p:cNvCxnSpPr>
          <p:nvPr/>
        </p:nvCxnSpPr>
        <p:spPr>
          <a:xfrm>
            <a:off x="841248" y="1956363"/>
            <a:ext cx="10506456" cy="1828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C2231-D9EF-252E-9E89-FB8333E5E13E}"/>
              </a:ext>
            </a:extLst>
          </p:cNvPr>
          <p:cNvSpPr txBox="1"/>
          <p:nvPr/>
        </p:nvSpPr>
        <p:spPr>
          <a:xfrm>
            <a:off x="841249" y="2291996"/>
            <a:ext cx="10324706" cy="3781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 algn="just"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defRPr/>
            </a:pPr>
            <a:endParaRPr lang="ar-EG" sz="1900" kern="0" dirty="0">
              <a:latin typeface="Times New Roman (Headings CS)"/>
              <a:cs typeface="Traditional Arabic" panose="02020603050405020304" pitchFamily="18" charset="-78"/>
            </a:endParaRPr>
          </a:p>
          <a:p>
            <a:pPr marL="285750" marR="0" lvl="0" indent="-285750" algn="just" defTabSz="91440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19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 (Headings CS)"/>
              <a:cs typeface="Traditional Arabic" panose="02020603050405020304" pitchFamily="18" charset="-78"/>
            </a:endParaRPr>
          </a:p>
        </p:txBody>
      </p:sp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4CCEE17-7F64-EF71-1D93-A32AF63F1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1" y="2180313"/>
            <a:ext cx="5672687" cy="4254515"/>
          </a:xfrm>
          <a:prstGeom prst="rect">
            <a:avLst/>
          </a:prstGeom>
        </p:spPr>
      </p:pic>
      <p:pic>
        <p:nvPicPr>
          <p:cNvPr id="7" name="Picture 6" descr="A bar chart with blue lines&#10;&#10;AI-generated content may be incorrect.">
            <a:extLst>
              <a:ext uri="{FF2B5EF4-FFF2-40B4-BE49-F238E27FC236}">
                <a16:creationId xmlns:a16="http://schemas.microsoft.com/office/drawing/2014/main" id="{547BC7C7-83EC-FFD9-38F7-D85C80004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02" y="2631610"/>
            <a:ext cx="5586531" cy="33519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11D14F-9A25-59FF-7A63-68DED08F04AE}"/>
              </a:ext>
            </a:extLst>
          </p:cNvPr>
          <p:cNvSpPr txBox="1"/>
          <p:nvPr/>
        </p:nvSpPr>
        <p:spPr>
          <a:xfrm>
            <a:off x="3358611" y="6230915"/>
            <a:ext cx="5487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Figure </a:t>
            </a:r>
            <a:r>
              <a:rPr lang="ar-EG" sz="12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4</a:t>
            </a:r>
            <a:r>
              <a:rPr lang="en-US" sz="1200" i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</a:t>
            </a:r>
            <a:r>
              <a:rPr lang="en-US" sz="1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Class distribution of the SIRI-WHU dataset visualized using pie and bar charts</a:t>
            </a:r>
            <a:endParaRPr lang="en-US" sz="1200" i="1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88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683C6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075B57C-9466-4DFA-AE79-CD3B646AC394}">
  <we:reference id="98d6c1cd-d2ea-4e59-b3d5-7612ea4978eb" version="3.1.0.0" store="EXCatalog" storeType="EXCatalog"/>
  <we:alternateReferences>
    <we:reference id="WA104380907" version="3.1.0.0" store="en-MY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8721</TotalTime>
  <Words>4658</Words>
  <Application>Microsoft Office PowerPoint</Application>
  <PresentationFormat>Widescreen</PresentationFormat>
  <Paragraphs>904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8" baseType="lpstr">
      <vt:lpstr>Aptos</vt:lpstr>
      <vt:lpstr>Aptos (Body)</vt:lpstr>
      <vt:lpstr>Aptos Display</vt:lpstr>
      <vt:lpstr>Aptos Display (Headings)</vt:lpstr>
      <vt:lpstr>Arial</vt:lpstr>
      <vt:lpstr>Arial Narrow</vt:lpstr>
      <vt:lpstr>Calibri</vt:lpstr>
      <vt:lpstr>Calibri (Headings)</vt:lpstr>
      <vt:lpstr>Consolas</vt:lpstr>
      <vt:lpstr>Courier New</vt:lpstr>
      <vt:lpstr>Montserrat Bold</vt:lpstr>
      <vt:lpstr>Roboto Condensed</vt:lpstr>
      <vt:lpstr>Times New Roman (Headings CS)</vt:lpstr>
      <vt:lpstr>Wingdings</vt:lpstr>
      <vt:lpstr>1_Office Theme</vt:lpstr>
      <vt:lpstr>Office Theme</vt:lpstr>
      <vt:lpstr>Implementation Progress Report  (TriDCCS-SVM: A Hybrid Model for Satellite Image Classification)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الدراسة: الأدلة الرقمية لإثبات الجريمة الإلكترونية في القضايا الجزائية  دراسة تحليلية تطبيقية</dc:title>
  <dc:creator>YOUSEF H. S. ALSAFADI 4212449</dc:creator>
  <cp:lastModifiedBy>YOUSEF H. S. ALSAFADI 4212449</cp:lastModifiedBy>
  <cp:revision>316</cp:revision>
  <dcterms:created xsi:type="dcterms:W3CDTF">2023-09-19T08:35:34Z</dcterms:created>
  <dcterms:modified xsi:type="dcterms:W3CDTF">2025-07-13T17:58:05Z</dcterms:modified>
</cp:coreProperties>
</file>